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743" r:id="rId3"/>
    <p:sldId id="490" r:id="rId4"/>
    <p:sldId id="256" r:id="rId5"/>
    <p:sldId id="875" r:id="rId6"/>
    <p:sldId id="1003" r:id="rId7"/>
    <p:sldId id="1049" r:id="rId8"/>
    <p:sldId id="1087" r:id="rId9"/>
    <p:sldId id="1089" r:id="rId10"/>
    <p:sldId id="1088" r:id="rId11"/>
    <p:sldId id="1090" r:id="rId12"/>
    <p:sldId id="1071" r:id="rId13"/>
    <p:sldId id="1072" r:id="rId14"/>
    <p:sldId id="1032" r:id="rId15"/>
    <p:sldId id="1069" r:id="rId16"/>
    <p:sldId id="1091" r:id="rId17"/>
    <p:sldId id="1092" r:id="rId18"/>
    <p:sldId id="1074" r:id="rId19"/>
    <p:sldId id="1075" r:id="rId20"/>
    <p:sldId id="1080" r:id="rId21"/>
    <p:sldId id="442" r:id="rId22"/>
    <p:sldId id="1076" r:id="rId23"/>
    <p:sldId id="1077" r:id="rId24"/>
    <p:sldId id="1035" r:id="rId25"/>
    <p:sldId id="1078" r:id="rId26"/>
    <p:sldId id="1085" r:id="rId27"/>
    <p:sldId id="1079" r:id="rId28"/>
    <p:sldId id="258" r:id="rId29"/>
    <p:sldId id="259" r:id="rId30"/>
    <p:sldId id="260" r:id="rId31"/>
    <p:sldId id="261" r:id="rId32"/>
    <p:sldId id="262" r:id="rId33"/>
    <p:sldId id="1070" r:id="rId34"/>
    <p:sldId id="1060" r:id="rId35"/>
    <p:sldId id="1073" r:id="rId36"/>
    <p:sldId id="972" r:id="rId37"/>
    <p:sldId id="1081" r:id="rId38"/>
    <p:sldId id="1082" r:id="rId39"/>
    <p:sldId id="1083" r:id="rId40"/>
    <p:sldId id="1084" r:id="rId41"/>
    <p:sldId id="1007" r:id="rId42"/>
    <p:sldId id="1021" r:id="rId43"/>
    <p:sldId id="1045" r:id="rId44"/>
    <p:sldId id="1086" r:id="rId45"/>
    <p:sldId id="882" r:id="rId46"/>
    <p:sldId id="1068" r:id="rId4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256"/>
            <p14:sldId id="875"/>
          </p14:sldIdLst>
        </p14:section>
        <p14:section name="タイトルなしのセクション" id="{2222DC94-E039-4F92-8293-E592BEC64C49}">
          <p14:sldIdLst>
            <p14:sldId id="1003"/>
            <p14:sldId id="1049"/>
            <p14:sldId id="1087"/>
            <p14:sldId id="1089"/>
            <p14:sldId id="1088"/>
            <p14:sldId id="1090"/>
            <p14:sldId id="1071"/>
            <p14:sldId id="1072"/>
            <p14:sldId id="1032"/>
            <p14:sldId id="1069"/>
            <p14:sldId id="1091"/>
            <p14:sldId id="1092"/>
            <p14:sldId id="1074"/>
            <p14:sldId id="1075"/>
            <p14:sldId id="1080"/>
            <p14:sldId id="442"/>
            <p14:sldId id="1076"/>
            <p14:sldId id="1077"/>
            <p14:sldId id="1035"/>
            <p14:sldId id="1078"/>
            <p14:sldId id="1085"/>
            <p14:sldId id="1079"/>
            <p14:sldId id="258"/>
            <p14:sldId id="259"/>
            <p14:sldId id="260"/>
            <p14:sldId id="261"/>
            <p14:sldId id="262"/>
            <p14:sldId id="1070"/>
            <p14:sldId id="1060"/>
            <p14:sldId id="1073"/>
            <p14:sldId id="972"/>
            <p14:sldId id="1081"/>
            <p14:sldId id="1082"/>
            <p14:sldId id="1083"/>
            <p14:sldId id="1084"/>
            <p14:sldId id="1007"/>
            <p14:sldId id="1021"/>
            <p14:sldId id="1045"/>
            <p14:sldId id="1086"/>
            <p14:sldId id="882"/>
            <p14:sldId id="1068"/>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6344" autoAdjust="0"/>
  </p:normalViewPr>
  <p:slideViewPr>
    <p:cSldViewPr snapToGrid="0" showGuides="1">
      <p:cViewPr varScale="1">
        <p:scale>
          <a:sx n="97" d="100"/>
          <a:sy n="97" d="100"/>
        </p:scale>
        <p:origin x="62" y="576"/>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2023/9/14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21</a:t>
            </a:fld>
            <a:endParaRPr kumimoji="1" lang="ja-JP" altLang="en-US"/>
          </a:p>
        </p:txBody>
      </p:sp>
    </p:spTree>
    <p:extLst>
      <p:ext uri="{BB962C8B-B14F-4D97-AF65-F5344CB8AC3E}">
        <p14:creationId xmlns:p14="http://schemas.microsoft.com/office/powerpoint/2010/main" val="393658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2023/9/14</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twitter.com/SpriterTeam/status/167465662150960742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713428"/>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17</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ウクライナ戦</a:t>
              </a:r>
              <a:endParaRPr lang="en-US" altLang="ja-JP" sz="96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endParaRPr lang="en-US" altLang="ja-JP" sz="2032"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～電子戦、ドローン戦、塹壕戦～</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D0CFD09-37AE-C329-5658-D6EE810AE7D8}"/>
              </a:ext>
            </a:extLst>
          </p:cNvPr>
          <p:cNvPicPr>
            <a:picLocks noChangeAspect="1"/>
          </p:cNvPicPr>
          <p:nvPr/>
        </p:nvPicPr>
        <p:blipFill>
          <a:blip r:embed="rId2"/>
          <a:stretch>
            <a:fillRect/>
          </a:stretch>
        </p:blipFill>
        <p:spPr>
          <a:xfrm>
            <a:off x="1600782" y="455503"/>
            <a:ext cx="8804460" cy="6262327"/>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２０２３年１月２５</a:t>
            </a:r>
            <a:r>
              <a:rPr lang="ja-JP" altLang="en-US" sz="2400" b="1" dirty="0">
                <a:latin typeface="BIZ UDPゴシック" panose="020B0400000000000000" pitchFamily="50" charset="-128"/>
                <a:ea typeface="BIZ UDPゴシック" panose="020B0400000000000000" pitchFamily="50" charset="-128"/>
              </a:rPr>
              <a:t>日</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10564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E637182-D3E8-F418-7C99-9F7A15DB92A3}"/>
              </a:ext>
            </a:extLst>
          </p:cNvPr>
          <p:cNvPicPr>
            <a:picLocks noChangeAspect="1"/>
          </p:cNvPicPr>
          <p:nvPr/>
        </p:nvPicPr>
        <p:blipFill>
          <a:blip r:embed="rId2"/>
          <a:stretch>
            <a:fillRect/>
          </a:stretch>
        </p:blipFill>
        <p:spPr>
          <a:xfrm>
            <a:off x="1631731" y="262740"/>
            <a:ext cx="9080938" cy="6440609"/>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２０２３年７月６</a:t>
            </a:r>
            <a:r>
              <a:rPr lang="ja-JP" altLang="en-US" sz="2400" b="1" dirty="0">
                <a:latin typeface="BIZ UDPゴシック" panose="020B0400000000000000" pitchFamily="50" charset="-128"/>
                <a:ea typeface="BIZ UDPゴシック" panose="020B0400000000000000" pitchFamily="50" charset="-128"/>
              </a:rPr>
              <a:t>日</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7545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電子戦</a:t>
            </a:r>
          </a:p>
        </p:txBody>
      </p:sp>
    </p:spTree>
    <p:extLst>
      <p:ext uri="{BB962C8B-B14F-4D97-AF65-F5344CB8AC3E}">
        <p14:creationId xmlns:p14="http://schemas.microsoft.com/office/powerpoint/2010/main" val="2399128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8354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ドローン戦</a:t>
            </a:r>
          </a:p>
        </p:txBody>
      </p:sp>
    </p:spTree>
    <p:extLst>
      <p:ext uri="{BB962C8B-B14F-4D97-AF65-F5344CB8AC3E}">
        <p14:creationId xmlns:p14="http://schemas.microsoft.com/office/powerpoint/2010/main" val="195711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最近のドローン戦：アゼルバイジャン </a:t>
            </a:r>
            <a:r>
              <a:rPr lang="en-US" altLang="ja-JP" sz="2400" b="1" dirty="0">
                <a:latin typeface="BIZ UDPゴシック" panose="020B0400000000000000" pitchFamily="50" charset="-128"/>
                <a:ea typeface="BIZ UDPゴシック" panose="020B0400000000000000" pitchFamily="50" charset="-128"/>
              </a:rPr>
              <a:t>vs </a:t>
            </a:r>
            <a:r>
              <a:rPr lang="ja-JP" altLang="en-US" sz="2400" b="1" dirty="0">
                <a:latin typeface="BIZ UDPゴシック" panose="020B0400000000000000" pitchFamily="50" charset="-128"/>
                <a:ea typeface="BIZ UDPゴシック" panose="020B0400000000000000" pitchFamily="50" charset="-128"/>
              </a:rPr>
              <a:t>アルメニア</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050" name="Picture 2" descr="画像">
            <a:extLst>
              <a:ext uri="{FF2B5EF4-FFF2-40B4-BE49-F238E27FC236}">
                <a16:creationId xmlns:a16="http://schemas.microsoft.com/office/drawing/2014/main" id="{45FDC2E0-C71A-5B03-8053-89D3EDEE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038" y="661987"/>
            <a:ext cx="8724900"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72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天然ガスパイプライン：コーカサスの安定が必須</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074" name="Picture 2" descr="画像">
            <a:extLst>
              <a:ext uri="{FF2B5EF4-FFF2-40B4-BE49-F238E27FC236}">
                <a16:creationId xmlns:a16="http://schemas.microsoft.com/office/drawing/2014/main" id="{FA64C1BC-1EFA-BE07-F08A-FE7F76317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473" y="2081050"/>
            <a:ext cx="8111853" cy="355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048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戦場の俯瞰地図</a:t>
            </a:r>
          </a:p>
        </p:txBody>
      </p:sp>
      <p:pic>
        <p:nvPicPr>
          <p:cNvPr id="4" name="図 3">
            <a:extLst>
              <a:ext uri="{FF2B5EF4-FFF2-40B4-BE49-F238E27FC236}">
                <a16:creationId xmlns:a16="http://schemas.microsoft.com/office/drawing/2014/main" id="{B19C2A4C-764F-6BB2-7506-6264D344E693}"/>
              </a:ext>
            </a:extLst>
          </p:cNvPr>
          <p:cNvPicPr>
            <a:picLocks noChangeAspect="1"/>
          </p:cNvPicPr>
          <p:nvPr/>
        </p:nvPicPr>
        <p:blipFill>
          <a:blip r:embed="rId2"/>
          <a:stretch>
            <a:fillRect/>
          </a:stretch>
        </p:blipFill>
        <p:spPr>
          <a:xfrm>
            <a:off x="1809750" y="690562"/>
            <a:ext cx="8572500" cy="5476875"/>
          </a:xfrm>
          <a:prstGeom prst="rect">
            <a:avLst/>
          </a:prstGeom>
        </p:spPr>
      </p:pic>
    </p:spTree>
    <p:extLst>
      <p:ext uri="{BB962C8B-B14F-4D97-AF65-F5344CB8AC3E}">
        <p14:creationId xmlns:p14="http://schemas.microsoft.com/office/powerpoint/2010/main" val="1635425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pic>
        <p:nvPicPr>
          <p:cNvPr id="1026" name="Picture 2">
            <a:extLst>
              <a:ext uri="{FF2B5EF4-FFF2-40B4-BE49-F238E27FC236}">
                <a16:creationId xmlns:a16="http://schemas.microsoft.com/office/drawing/2014/main" id="{D6E1F1EB-0735-7916-63E2-B8F1F55EF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45" y="767856"/>
            <a:ext cx="5440333" cy="279230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85EDF6B-CD3D-45DA-EA32-FE1522B069CD}"/>
              </a:ext>
            </a:extLst>
          </p:cNvPr>
          <p:cNvSpPr txBox="1"/>
          <p:nvPr/>
        </p:nvSpPr>
        <p:spPr>
          <a:xfrm>
            <a:off x="369131" y="3872517"/>
            <a:ext cx="9336999" cy="1384995"/>
          </a:xfrm>
          <a:prstGeom prst="rect">
            <a:avLst/>
          </a:prstGeom>
          <a:noFill/>
        </p:spPr>
        <p:txBody>
          <a:bodyPr wrap="square">
            <a:spAutoFit/>
          </a:bodyPr>
          <a:lstStyle/>
          <a:p>
            <a:r>
              <a:rPr lang="ja-JP" altLang="en-US" sz="1400" b="0" i="0" dirty="0">
                <a:effectLst/>
                <a:latin typeface="UD デジタル 教科書体 NK-B" panose="02020700000000000000" pitchFamily="18" charset="-128"/>
                <a:ea typeface="UD デジタル 教科書体 NK-B" panose="02020700000000000000" pitchFamily="18" charset="-128"/>
              </a:rPr>
              <a:t>フランス軍将軍ジャン・ルイ・ジョルジュラン（バルカン半島のレバノン、アフガニスタン、コートジボワールでの作戦を指揮した。</a:t>
            </a:r>
            <a:r>
              <a:rPr lang="en-US" altLang="ja-JP" sz="1400" b="0" i="0" dirty="0">
                <a:effectLst/>
                <a:latin typeface="UD デジタル 教科書体 NK-B" panose="02020700000000000000" pitchFamily="18" charset="-128"/>
                <a:ea typeface="UD デジタル 教科書体 NK-B" panose="02020700000000000000" pitchFamily="18" charset="-128"/>
              </a:rPr>
              <a:t>2010</a:t>
            </a:r>
            <a:r>
              <a:rPr lang="ja-JP" altLang="en-US" sz="1400" b="0" i="0" dirty="0">
                <a:effectLst/>
                <a:latin typeface="UD デジタル 教科書体 NK-B" panose="02020700000000000000" pitchFamily="18" charset="-128"/>
                <a:ea typeface="UD デジタル 教科書体 NK-B" panose="02020700000000000000" pitchFamily="18" charset="-128"/>
              </a:rPr>
              <a:t>年に彼は将軍予備役</a:t>
            </a:r>
            <a:endParaRPr lang="en-US" altLang="ja-JP" sz="1400" b="0" i="0" dirty="0">
              <a:effectLst/>
              <a:latin typeface="UD デジタル 教科書体 NK-B" panose="02020700000000000000" pitchFamily="18" charset="-128"/>
              <a:ea typeface="UD デジタル 教科書体 NK-B" panose="02020700000000000000" pitchFamily="18" charset="-128"/>
            </a:endParaRPr>
          </a:p>
          <a:p>
            <a:endParaRPr lang="en-US" altLang="ja-JP" sz="1400" dirty="0">
              <a:latin typeface="UD デジタル 教科書体 NK-B" panose="02020700000000000000" pitchFamily="18" charset="-128"/>
              <a:ea typeface="UD デジタル 教科書体 NK-B" panose="02020700000000000000" pitchFamily="18" charset="-128"/>
            </a:endParaRPr>
          </a:p>
          <a:p>
            <a:r>
              <a:rPr lang="ja-JP" altLang="en-US" sz="1400" b="0" i="0" dirty="0">
                <a:effectLst/>
                <a:latin typeface="UD デジタル 教科書体 NK-B" panose="02020700000000000000" pitchFamily="18" charset="-128"/>
                <a:ea typeface="UD デジタル 教科書体 NK-B" panose="02020700000000000000" pitchFamily="18" charset="-128"/>
              </a:rPr>
              <a:t>米軍司令官アンソニー・ポッツ氏（</a:t>
            </a:r>
            <a:r>
              <a:rPr lang="en-US" altLang="ja-JP" sz="1400" b="0" i="0" dirty="0">
                <a:effectLst/>
                <a:latin typeface="UD デジタル 教科書体 NK-B" panose="02020700000000000000" pitchFamily="18" charset="-128"/>
                <a:ea typeface="UD デジタル 教科書体 NK-B" panose="02020700000000000000" pitchFamily="18" charset="-128"/>
              </a:rPr>
              <a:t>59</a:t>
            </a:r>
            <a:r>
              <a:rPr lang="ja-JP" altLang="en-US" sz="1400" b="0" i="0" dirty="0">
                <a:effectLst/>
                <a:latin typeface="UD デジタル 教科書体 NK-B" panose="02020700000000000000" pitchFamily="18" charset="-128"/>
                <a:ea typeface="UD デジタル 教科書体 NK-B" panose="02020700000000000000" pitchFamily="18" charset="-128"/>
              </a:rPr>
              <a:t>歳）（</a:t>
            </a:r>
            <a:r>
              <a:rPr lang="en-US" altLang="ja-JP" sz="1400" b="0" i="0" dirty="0">
                <a:effectLst/>
                <a:latin typeface="UD デジタル 教科書体 NK-B" panose="02020700000000000000" pitchFamily="18" charset="-128"/>
                <a:ea typeface="UD デジタル 教科書体 NK-B" panose="02020700000000000000" pitchFamily="18" charset="-128"/>
              </a:rPr>
              <a:t>2023</a:t>
            </a:r>
            <a:r>
              <a:rPr lang="ja-JP" altLang="en-US" sz="1400" b="0" i="0" dirty="0">
                <a:effectLst/>
                <a:latin typeface="UD デジタル 教科書体 NK-B" panose="02020700000000000000" pitchFamily="18" charset="-128"/>
                <a:ea typeface="UD デジタル 教科書体 NK-B" panose="02020700000000000000" pitchFamily="18" charset="-128"/>
              </a:rPr>
              <a:t>年に彼が通信ネットワーク、衛星システムのサポートに従事し、ポーランドでの会議に出席したことが知られている。軍人である彼は、</a:t>
            </a:r>
            <a:r>
              <a:rPr lang="en-US" altLang="ja-JP" sz="1400" b="0" i="0" dirty="0">
                <a:effectLst/>
                <a:latin typeface="UD デジタル 教科書体 NK-B" panose="02020700000000000000" pitchFamily="18" charset="-128"/>
                <a:ea typeface="UD デジタル 教科書体 NK-B" panose="02020700000000000000" pitchFamily="18" charset="-128"/>
              </a:rPr>
              <a:t>AH-64 </a:t>
            </a:r>
            <a:r>
              <a:rPr lang="ja-JP" altLang="en-US" sz="1400" b="0" i="0" dirty="0">
                <a:effectLst/>
                <a:latin typeface="UD デジタル 教科書体 NK-B" panose="02020700000000000000" pitchFamily="18" charset="-128"/>
                <a:ea typeface="UD デジタル 教科書体 NK-B" panose="02020700000000000000" pitchFamily="18" charset="-128"/>
              </a:rPr>
              <a:t>アパッチ ヘリコプターのパイロットとして </a:t>
            </a:r>
            <a:r>
              <a:rPr lang="en-US" altLang="ja-JP" sz="1400" b="0" i="0" dirty="0">
                <a:effectLst/>
                <a:latin typeface="UD デジタル 教科書体 NK-B" panose="02020700000000000000" pitchFamily="18" charset="-128"/>
                <a:ea typeface="UD デジタル 教科書体 NK-B" panose="02020700000000000000" pitchFamily="18" charset="-128"/>
              </a:rPr>
              <a:t>36 </a:t>
            </a:r>
            <a:r>
              <a:rPr lang="ja-JP" altLang="en-US" sz="1400" b="0" i="0" dirty="0">
                <a:effectLst/>
                <a:latin typeface="UD デジタル 教科書体 NK-B" panose="02020700000000000000" pitchFamily="18" charset="-128"/>
                <a:ea typeface="UD デジタル 教科書体 NK-B" panose="02020700000000000000" pitchFamily="18" charset="-128"/>
              </a:rPr>
              <a:t>年間軍務に専念し、その後アメリカ空軍の教官として勤務した。中東におり、イラク侵攻に参加</a:t>
            </a:r>
            <a:endParaRPr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4BBF1FCA-AD86-53A6-5D97-D459C353DBF9}"/>
              </a:ext>
            </a:extLst>
          </p:cNvPr>
          <p:cNvSpPr txBox="1"/>
          <p:nvPr/>
        </p:nvSpPr>
        <p:spPr>
          <a:xfrm>
            <a:off x="5765592" y="1002753"/>
            <a:ext cx="6104744" cy="2585323"/>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旧カルパティア軍管区の予備指揮所であった。攻撃当時、ウクライナ国防省、ウクライナ国軍参謀本部、</a:t>
            </a:r>
            <a:r>
              <a:rPr lang="en-US" altLang="ja-JP" b="0" i="0" dirty="0">
                <a:effectLst/>
                <a:latin typeface="Meiryo" panose="020B0604030504040204" pitchFamily="50" charset="-128"/>
                <a:ea typeface="Meiryo" panose="020B0604030504040204" pitchFamily="50" charset="-128"/>
              </a:rPr>
              <a:t>NATO</a:t>
            </a:r>
            <a:r>
              <a:rPr lang="ja-JP" altLang="en-US" b="0" i="0" dirty="0">
                <a:effectLst/>
                <a:latin typeface="Meiryo" panose="020B0604030504040204" pitchFamily="50" charset="-128"/>
                <a:ea typeface="Meiryo" panose="020B0604030504040204" pitchFamily="50" charset="-128"/>
              </a:rPr>
              <a:t>職員の代表者らがいたと軍事監視員のヴィクトル・バラネツ氏は報告した。</a:t>
            </a:r>
            <a:br>
              <a:rPr lang="ja-JP" altLang="en-US" dirty="0"/>
            </a:br>
            <a:br>
              <a:rPr lang="ja-JP" altLang="en-US" dirty="0"/>
            </a:br>
            <a:r>
              <a:rPr lang="ja-JP" altLang="en-US" b="0" i="0" dirty="0">
                <a:effectLst/>
                <a:latin typeface="Meiryo" panose="020B0604030504040204" pitchFamily="50" charset="-128"/>
                <a:ea typeface="Meiryo" panose="020B0604030504040204" pitchFamily="50" charset="-128"/>
              </a:rPr>
              <a:t>　ウクライナのソーシャルネットワークによると、破壊されたセンターの廃墟の下から約</a:t>
            </a:r>
            <a:r>
              <a:rPr lang="en-US" altLang="ja-JP" b="0" i="0" dirty="0">
                <a:effectLst/>
                <a:latin typeface="Meiryo" panose="020B0604030504040204" pitchFamily="50" charset="-128"/>
                <a:ea typeface="Meiryo" panose="020B0604030504040204" pitchFamily="50" charset="-128"/>
              </a:rPr>
              <a:t>40</a:t>
            </a:r>
            <a:r>
              <a:rPr lang="ja-JP" altLang="en-US" b="0" i="0" dirty="0">
                <a:effectLst/>
                <a:latin typeface="Meiryo" panose="020B0604030504040204" pitchFamily="50" charset="-128"/>
                <a:ea typeface="Meiryo" panose="020B0604030504040204" pitchFamily="50" charset="-128"/>
              </a:rPr>
              <a:t>体の遺体を回収することに成功したという。衝突当時、そこには</a:t>
            </a:r>
            <a:r>
              <a:rPr lang="en-US" altLang="ja-JP" b="0" i="0" dirty="0">
                <a:effectLst/>
                <a:latin typeface="Meiryo" panose="020B0604030504040204" pitchFamily="50" charset="-128"/>
                <a:ea typeface="Meiryo" panose="020B0604030504040204" pitchFamily="50" charset="-128"/>
              </a:rPr>
              <a:t>200</a:t>
            </a:r>
            <a:r>
              <a:rPr lang="ja-JP" altLang="en-US" b="0" i="0" dirty="0">
                <a:effectLst/>
                <a:latin typeface="Meiryo" panose="020B0604030504040204" pitchFamily="50" charset="-128"/>
                <a:ea typeface="Meiryo" panose="020B0604030504040204" pitchFamily="50" charset="-128"/>
              </a:rPr>
              <a:t>人以上の人がいた。</a:t>
            </a:r>
            <a:endParaRPr lang="ja-JP" altLang="en-US" dirty="0"/>
          </a:p>
        </p:txBody>
      </p:sp>
    </p:spTree>
    <p:extLst>
      <p:ext uri="{BB962C8B-B14F-4D97-AF65-F5344CB8AC3E}">
        <p14:creationId xmlns:p14="http://schemas.microsoft.com/office/powerpoint/2010/main" val="474355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sp>
        <p:nvSpPr>
          <p:cNvPr id="6" name="テキスト ボックス 5">
            <a:extLst>
              <a:ext uri="{FF2B5EF4-FFF2-40B4-BE49-F238E27FC236}">
                <a16:creationId xmlns:a16="http://schemas.microsoft.com/office/drawing/2014/main" id="{2659DEAC-D860-BC54-0B21-91646E96008B}"/>
              </a:ext>
            </a:extLst>
          </p:cNvPr>
          <p:cNvSpPr txBox="1"/>
          <p:nvPr/>
        </p:nvSpPr>
        <p:spPr>
          <a:xfrm>
            <a:off x="1357235" y="988634"/>
            <a:ext cx="8236470" cy="646331"/>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ロシア国防省の報道によると、</a:t>
            </a:r>
            <a:r>
              <a:rPr lang="en-US" altLang="ja-JP" b="0" i="0" dirty="0">
                <a:effectLst/>
                <a:latin typeface="Meiryo" panose="020B0604030504040204" pitchFamily="50" charset="-128"/>
                <a:ea typeface="Meiryo" panose="020B0604030504040204" pitchFamily="50" charset="-128"/>
              </a:rPr>
              <a:t>8</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23</a:t>
            </a:r>
            <a:r>
              <a:rPr lang="ja-JP" altLang="en-US" b="0" i="0" dirty="0">
                <a:effectLst/>
                <a:latin typeface="Meiryo" panose="020B0604030504040204" pitchFamily="50" charset="-128"/>
                <a:ea typeface="Meiryo" panose="020B0604030504040204" pitchFamily="50" charset="-128"/>
              </a:rPr>
              <a:t>日から</a:t>
            </a:r>
            <a:r>
              <a:rPr lang="en-US" altLang="ja-JP" b="0" i="0" dirty="0">
                <a:effectLst/>
                <a:latin typeface="Meiryo" panose="020B0604030504040204" pitchFamily="50" charset="-128"/>
                <a:ea typeface="Meiryo" panose="020B0604030504040204" pitchFamily="50" charset="-128"/>
              </a:rPr>
              <a:t>24</a:t>
            </a:r>
            <a:r>
              <a:rPr lang="ja-JP" altLang="en-US" b="0" i="0" dirty="0">
                <a:effectLst/>
                <a:latin typeface="Meiryo" panose="020B0604030504040204" pitchFamily="50" charset="-128"/>
                <a:ea typeface="Meiryo" panose="020B0604030504040204" pitchFamily="50" charset="-128"/>
              </a:rPr>
              <a:t>日の夜、ロシアの高精度兵器による集団攻撃により、ウクライナの司令センターが破壊された。</a:t>
            </a:r>
            <a:endParaRPr lang="ja-JP" altLang="en-US" dirty="0"/>
          </a:p>
        </p:txBody>
      </p:sp>
      <p:pic>
        <p:nvPicPr>
          <p:cNvPr id="2050" name="Picture 2">
            <a:extLst>
              <a:ext uri="{FF2B5EF4-FFF2-40B4-BE49-F238E27FC236}">
                <a16:creationId xmlns:a16="http://schemas.microsoft.com/office/drawing/2014/main" id="{1CA69A36-A2F9-8025-E707-323286D5B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23" y="2202983"/>
            <a:ext cx="5238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1DAE941-7FC7-25D2-5B74-3ECA90D74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435" y="2202983"/>
            <a:ext cx="4762500" cy="368617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12F835-2193-41E1-A7D0-08F0A0EE8B3D}"/>
              </a:ext>
            </a:extLst>
          </p:cNvPr>
          <p:cNvSpPr txBox="1"/>
          <p:nvPr/>
        </p:nvSpPr>
        <p:spPr>
          <a:xfrm>
            <a:off x="1440929" y="1844930"/>
            <a:ext cx="9802006" cy="369332"/>
          </a:xfrm>
          <a:prstGeom prst="rect">
            <a:avLst/>
          </a:prstGeom>
          <a:noFill/>
        </p:spPr>
        <p:txBody>
          <a:bodyPr wrap="square">
            <a:spAutoFit/>
          </a:bodyPr>
          <a:lstStyle/>
          <a:p>
            <a:r>
              <a:rPr lang="en-US" altLang="ja-JP" b="0" i="0" dirty="0">
                <a:effectLst/>
                <a:latin typeface="Meiryo" panose="020B0604030504040204" pitchFamily="50" charset="-128"/>
                <a:ea typeface="Meiryo" panose="020B0604030504040204" pitchFamily="50" charset="-128"/>
              </a:rPr>
              <a:t>8</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19</a:t>
            </a:r>
            <a:r>
              <a:rPr lang="ja-JP" altLang="en-US" b="0" i="0" dirty="0">
                <a:effectLst/>
                <a:latin typeface="Meiryo" panose="020B0604030504040204" pitchFamily="50" charset="-128"/>
                <a:ea typeface="Meiryo" panose="020B0604030504040204" pitchFamily="50" charset="-128"/>
              </a:rPr>
              <a:t>日、ロシア航空宇宙軍はチェルニーヒウへのミサイル攻撃を実施した</a:t>
            </a:r>
            <a:endParaRPr lang="ja-JP" altLang="en-US" dirty="0"/>
          </a:p>
        </p:txBody>
      </p:sp>
      <p:sp>
        <p:nvSpPr>
          <p:cNvPr id="11" name="テキスト ボックス 10">
            <a:extLst>
              <a:ext uri="{FF2B5EF4-FFF2-40B4-BE49-F238E27FC236}">
                <a16:creationId xmlns:a16="http://schemas.microsoft.com/office/drawing/2014/main" id="{EAB94C39-FCD5-F93C-A02C-E23F5E9FFE0B}"/>
              </a:ext>
            </a:extLst>
          </p:cNvPr>
          <p:cNvSpPr txBox="1"/>
          <p:nvPr/>
        </p:nvSpPr>
        <p:spPr>
          <a:xfrm>
            <a:off x="1062271" y="4088011"/>
            <a:ext cx="9520003" cy="2492990"/>
          </a:xfrm>
          <a:prstGeom prst="rect">
            <a:avLst/>
          </a:prstGeom>
          <a:noFill/>
        </p:spPr>
        <p:txBody>
          <a:bodyPr wrap="square">
            <a:spAutoFit/>
          </a:bodyPr>
          <a:lstStyle/>
          <a:p>
            <a:r>
              <a:rPr lang="ja-JP" altLang="en-US" sz="1200" b="0" i="0" dirty="0">
                <a:solidFill>
                  <a:srgbClr val="C00000"/>
                </a:solidFill>
                <a:effectLst/>
                <a:latin typeface="Meiryo" panose="020B0604030504040204" pitchFamily="50" charset="-128"/>
                <a:ea typeface="Meiryo" panose="020B0604030504040204" pitchFamily="50" charset="-128"/>
              </a:rPr>
              <a:t>演劇劇場の通りを挟んだ向かい側に、主要情報総局の本部があった。そしてまさにそのとき、バルト三国とポーランドからのウクライナ国軍</a:t>
            </a:r>
            <a:r>
              <a:rPr lang="en-US" altLang="ja-JP" sz="1200" b="0" i="0" dirty="0">
                <a:solidFill>
                  <a:srgbClr val="C00000"/>
                </a:solidFill>
                <a:effectLst/>
                <a:latin typeface="Meiryo" panose="020B0604030504040204" pitchFamily="50" charset="-128"/>
                <a:ea typeface="Meiryo" panose="020B0604030504040204" pitchFamily="50" charset="-128"/>
              </a:rPr>
              <a:t>MTR</a:t>
            </a:r>
            <a:r>
              <a:rPr lang="ja-JP" altLang="en-US" sz="1200" b="0" i="0" dirty="0">
                <a:solidFill>
                  <a:srgbClr val="C00000"/>
                </a:solidFill>
                <a:effectLst/>
                <a:latin typeface="Meiryo" panose="020B0604030504040204" pitchFamily="50" charset="-128"/>
                <a:ea typeface="Meiryo" panose="020B0604030504040204" pitchFamily="50" charset="-128"/>
              </a:rPr>
              <a:t>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の将校の会議が開かれていた。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関係者からの情報によると、この会議では、</a:t>
            </a:r>
            <a:r>
              <a:rPr lang="en-US" altLang="ja-JP" sz="1200" b="0" i="0" dirty="0">
                <a:solidFill>
                  <a:srgbClr val="C00000"/>
                </a:solidFill>
                <a:effectLst/>
                <a:latin typeface="Meiryo" panose="020B0604030504040204" pitchFamily="50" charset="-128"/>
                <a:ea typeface="Meiryo" panose="020B0604030504040204" pitchFamily="50" charset="-128"/>
              </a:rPr>
              <a:t>DRG</a:t>
            </a:r>
            <a:r>
              <a:rPr lang="ja-JP" altLang="en-US" sz="1200" b="0" i="0" dirty="0">
                <a:solidFill>
                  <a:srgbClr val="C00000"/>
                </a:solidFill>
                <a:effectLst/>
                <a:latin typeface="Meiryo" panose="020B0604030504040204" pitchFamily="50" charset="-128"/>
                <a:ea typeface="Meiryo" panose="020B0604030504040204" pitchFamily="50" charset="-128"/>
              </a:rPr>
              <a:t>、ベラルーシ、ロシアによる</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領土への攻撃の可能性を防ぐための措置が議論された。この会議には</a:t>
            </a:r>
            <a:r>
              <a:rPr lang="en-US" altLang="ja-JP" sz="1200" b="0" i="0" dirty="0">
                <a:solidFill>
                  <a:srgbClr val="C00000"/>
                </a:solidFill>
                <a:effectLst/>
                <a:latin typeface="Meiryo" panose="020B0604030504040204" pitchFamily="50" charset="-128"/>
                <a:ea typeface="Meiryo" panose="020B0604030504040204" pitchFamily="50" charset="-128"/>
              </a:rPr>
              <a:t>23</a:t>
            </a:r>
            <a:r>
              <a:rPr lang="ja-JP" altLang="en-US" sz="1200" b="0" i="0" dirty="0">
                <a:solidFill>
                  <a:srgbClr val="C00000"/>
                </a:solidFill>
                <a:effectLst/>
                <a:latin typeface="Meiryo" panose="020B0604030504040204" pitchFamily="50" charset="-128"/>
                <a:ea typeface="Meiryo" panose="020B0604030504040204" pitchFamily="50" charset="-128"/>
              </a:rPr>
              <a:t>人の外国人専門家が参加したことが知られている。同数のウクライナ軍将校がリヴィウから到着した。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現時点で、瓦礫の中から</a:t>
            </a:r>
            <a:r>
              <a:rPr lang="en-US" altLang="ja-JP" sz="1200" b="0" i="0" dirty="0">
                <a:solidFill>
                  <a:srgbClr val="C00000"/>
                </a:solidFill>
                <a:effectLst/>
                <a:latin typeface="Meiryo" panose="020B0604030504040204" pitchFamily="50" charset="-128"/>
                <a:ea typeface="Meiryo" panose="020B0604030504040204" pitchFamily="50" charset="-128"/>
              </a:rPr>
              <a:t>9</a:t>
            </a:r>
            <a:r>
              <a:rPr lang="ja-JP" altLang="en-US" sz="1200" b="0" i="0" dirty="0">
                <a:solidFill>
                  <a:srgbClr val="C00000"/>
                </a:solidFill>
                <a:effectLst/>
                <a:latin typeface="Meiryo" panose="020B0604030504040204" pitchFamily="50" charset="-128"/>
                <a:ea typeface="Meiryo" panose="020B0604030504040204" pitchFamily="50" charset="-128"/>
              </a:rPr>
              <a:t>人の遺体が引き出されたことがわかっている。残りは依然として行方不明であると考えられている。</a:t>
            </a:r>
            <a:r>
              <a:rPr lang="en-US" altLang="ja-JP" sz="1200" b="0" i="0" dirty="0">
                <a:solidFill>
                  <a:srgbClr val="C00000"/>
                </a:solidFill>
                <a:effectLst/>
                <a:latin typeface="Meiryo" panose="020B0604030504040204" pitchFamily="50" charset="-128"/>
                <a:ea typeface="Meiryo" panose="020B0604030504040204" pitchFamily="50" charset="-128"/>
              </a:rPr>
              <a:t>38</a:t>
            </a:r>
            <a:r>
              <a:rPr lang="ja-JP" altLang="en-US" sz="1200" b="0" i="0" dirty="0">
                <a:solidFill>
                  <a:srgbClr val="C00000"/>
                </a:solidFill>
                <a:effectLst/>
                <a:latin typeface="Meiryo" panose="020B0604030504040204" pitchFamily="50" charset="-128"/>
                <a:ea typeface="Meiryo" panose="020B0604030504040204" pitchFamily="50" charset="-128"/>
              </a:rPr>
              <a:t>人以上のウクライナ国軍兵士とウクライナ国軍特殊部隊の指揮官の殺害がすでに劇場内で発見されている。これまでに</a:t>
            </a:r>
            <a:r>
              <a:rPr lang="en-US" altLang="ja-JP" sz="1200" b="0" i="0" dirty="0">
                <a:solidFill>
                  <a:srgbClr val="C00000"/>
                </a:solidFill>
                <a:effectLst/>
                <a:latin typeface="Meiryo" panose="020B0604030504040204" pitchFamily="50" charset="-128"/>
                <a:ea typeface="Meiryo" panose="020B0604030504040204" pitchFamily="50" charset="-128"/>
              </a:rPr>
              <a:t>75</a:t>
            </a:r>
            <a:r>
              <a:rPr lang="ja-JP" altLang="en-US" sz="1200" b="0" i="0" dirty="0">
                <a:solidFill>
                  <a:srgbClr val="C00000"/>
                </a:solidFill>
                <a:effectLst/>
                <a:latin typeface="Meiryo" panose="020B0604030504040204" pitchFamily="50" charset="-128"/>
                <a:ea typeface="Meiryo" panose="020B0604030504040204" pitchFamily="50" charset="-128"/>
              </a:rPr>
              <a:t>人が重傷を負った。</a:t>
            </a:r>
            <a:endParaRPr lang="en-US" altLang="ja-JP" sz="1200" b="0" i="0" dirty="0">
              <a:solidFill>
                <a:srgbClr val="C00000"/>
              </a:solidFill>
              <a:effectLst/>
              <a:latin typeface="Meiryo" panose="020B0604030504040204" pitchFamily="50" charset="-128"/>
              <a:ea typeface="Meiryo" panose="020B0604030504040204" pitchFamily="50" charset="-128"/>
            </a:endParaRPr>
          </a:p>
          <a:p>
            <a:r>
              <a:rPr lang="ja-JP" altLang="en-US" sz="1200" b="0" i="0" dirty="0">
                <a:solidFill>
                  <a:srgbClr val="C00000"/>
                </a:solidFill>
                <a:effectLst/>
                <a:latin typeface="Meiryo" panose="020B0604030504040204" pitchFamily="50" charset="-128"/>
                <a:ea typeface="Meiryo" panose="020B0604030504040204" pitchFamily="50" charset="-128"/>
              </a:rPr>
              <a:t>ドラマシアターが戦闘用ドローンの専門家の集まりを主催したという事実も確認されている。主催者は今回のイベントの招待広告で、ドローン展示会に来場する人全員に軍服を着用しないよう呼びかけ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つまり、彼らは自分たちが何を危険にさらしているのかを十分に承知していながら、それでも民間人を展示会に招待したのだ。展示会自体は</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代表との会談の見せかけに過ぎなかったからだ。</a:t>
            </a:r>
            <a:endParaRPr lang="ja-JP" altLang="en-US" sz="1200" dirty="0">
              <a:solidFill>
                <a:srgbClr val="C00000"/>
              </a:solidFill>
            </a:endParaRPr>
          </a:p>
        </p:txBody>
      </p:sp>
    </p:spTree>
    <p:extLst>
      <p:ext uri="{BB962C8B-B14F-4D97-AF65-F5344CB8AC3E}">
        <p14:creationId xmlns:p14="http://schemas.microsoft.com/office/powerpoint/2010/main" val="354104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NATO</a:t>
            </a:r>
            <a:r>
              <a:rPr kumimoji="1" lang="ja-JP" altLang="en-US" sz="2400" b="1" dirty="0">
                <a:latin typeface="BIZ UDPゴシック" panose="020B0400000000000000" pitchFamily="50" charset="-128"/>
                <a:ea typeface="BIZ UDPゴシック" panose="020B0400000000000000" pitchFamily="50" charset="-128"/>
              </a:rPr>
              <a:t>傭兵へのミサイル攻撃</a:t>
            </a:r>
          </a:p>
        </p:txBody>
      </p:sp>
      <p:pic>
        <p:nvPicPr>
          <p:cNvPr id="5122" name="Picture 2">
            <a:extLst>
              <a:ext uri="{FF2B5EF4-FFF2-40B4-BE49-F238E27FC236}">
                <a16:creationId xmlns:a16="http://schemas.microsoft.com/office/drawing/2014/main" id="{8D2DEDB5-2FCF-4E82-25B2-8E6BA6D51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9" y="1613252"/>
            <a:ext cx="6191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481FC5B-283B-1C4E-EE8D-0805E57DBDF9}"/>
              </a:ext>
            </a:extLst>
          </p:cNvPr>
          <p:cNvSpPr txBox="1"/>
          <p:nvPr/>
        </p:nvSpPr>
        <p:spPr>
          <a:xfrm>
            <a:off x="496549" y="5481775"/>
            <a:ext cx="6104744" cy="276999"/>
          </a:xfrm>
          <a:prstGeom prst="rect">
            <a:avLst/>
          </a:prstGeom>
          <a:noFill/>
        </p:spPr>
        <p:txBody>
          <a:bodyPr wrap="square">
            <a:spAutoFit/>
          </a:bodyPr>
          <a:lstStyle/>
          <a:p>
            <a:r>
              <a:rPr lang="ja-JP" altLang="en-US" sz="1200" b="0" i="0" dirty="0">
                <a:effectLst/>
                <a:latin typeface="Meiryo" panose="020B0604030504040204" pitchFamily="50" charset="-128"/>
                <a:ea typeface="Meiryo" panose="020B0604030504040204" pitchFamily="50" charset="-128"/>
              </a:rPr>
              <a:t>ミサイル攻撃後のリボフの地上軍士官学校。写真：</a:t>
            </a:r>
            <a:r>
              <a:rPr lang="en-US" altLang="ja-JP" sz="1200" b="0" i="0" dirty="0">
                <a:effectLst/>
                <a:latin typeface="Meiryo" panose="020B0604030504040204" pitchFamily="50" charset="-128"/>
                <a:ea typeface="Meiryo" panose="020B0604030504040204" pitchFamily="50" charset="-128"/>
              </a:rPr>
              <a:t>t.me/</a:t>
            </a:r>
            <a:r>
              <a:rPr lang="ja-JP" altLang="en-US" sz="1200" b="0" i="0" dirty="0">
                <a:effectLst/>
                <a:latin typeface="Meiryo" panose="020B0604030504040204" pitchFamily="50" charset="-128"/>
                <a:ea typeface="Meiryo" panose="020B0604030504040204" pitchFamily="50" charset="-128"/>
              </a:rPr>
              <a:t>インファントミリタリオ</a:t>
            </a:r>
            <a:endParaRPr lang="ja-JP" altLang="en-US" sz="1200" dirty="0"/>
          </a:p>
        </p:txBody>
      </p:sp>
      <p:sp>
        <p:nvSpPr>
          <p:cNvPr id="8" name="テキスト ボックス 7">
            <a:extLst>
              <a:ext uri="{FF2B5EF4-FFF2-40B4-BE49-F238E27FC236}">
                <a16:creationId xmlns:a16="http://schemas.microsoft.com/office/drawing/2014/main" id="{F4DE97E7-C5BE-0867-E616-D9579AF0BE16}"/>
              </a:ext>
            </a:extLst>
          </p:cNvPr>
          <p:cNvSpPr txBox="1"/>
          <p:nvPr/>
        </p:nvSpPr>
        <p:spPr>
          <a:xfrm>
            <a:off x="6453266" y="1613252"/>
            <a:ext cx="5710966" cy="4247317"/>
          </a:xfrm>
          <a:prstGeom prst="rect">
            <a:avLst/>
          </a:prstGeom>
          <a:noFill/>
        </p:spPr>
        <p:txBody>
          <a:bodyPr wrap="square">
            <a:spAutoFit/>
          </a:bodyPr>
          <a:lstStyle/>
          <a:p>
            <a:r>
              <a:rPr lang="ja-JP" altLang="en-US" b="0" i="0" dirty="0">
                <a:effectLst/>
                <a:latin typeface="UD デジタル 教科書体 NK-B" panose="02020700000000000000" pitchFamily="18" charset="-128"/>
                <a:ea typeface="UD デジタル 教科書体 NK-B" panose="02020700000000000000" pitchFamily="18" charset="-128"/>
              </a:rPr>
              <a:t>ウクライナ西部にあるウクライナ軍地上軍士官学校への高精度攻撃で、そこに駐留していたポーランドとドイツの傭兵が壊滅した。ロシア連邦国防省が発表した。</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「確認されたデータによると、</a:t>
            </a:r>
            <a:r>
              <a:rPr lang="en-US" altLang="ja-JP" b="0" i="0" dirty="0">
                <a:effectLst/>
                <a:latin typeface="UD デジタル 教科書体 NK-B" panose="02020700000000000000" pitchFamily="18" charset="-128"/>
                <a:ea typeface="UD デジタル 教科書体 NK-B" panose="02020700000000000000" pitchFamily="18" charset="-128"/>
              </a:rPr>
              <a:t>7</a:t>
            </a:r>
            <a:r>
              <a:rPr lang="ja-JP" altLang="en-US" b="0" i="0" dirty="0">
                <a:effectLst/>
                <a:latin typeface="UD デジタル 教科書体 NK-B" panose="02020700000000000000" pitchFamily="18" charset="-128"/>
                <a:ea typeface="UD デジタル 教科書体 NK-B" panose="02020700000000000000" pitchFamily="18" charset="-128"/>
              </a:rPr>
              <a:t>月</a:t>
            </a:r>
            <a:r>
              <a:rPr lang="en-US" altLang="ja-JP" b="0" i="0" dirty="0">
                <a:effectLst/>
                <a:latin typeface="UD デジタル 教科書体 NK-B" panose="02020700000000000000" pitchFamily="18" charset="-128"/>
                <a:ea typeface="UD デジタル 教科書体 NK-B" panose="02020700000000000000" pitchFamily="18" charset="-128"/>
              </a:rPr>
              <a:t>6</a:t>
            </a:r>
            <a:r>
              <a:rPr lang="ja-JP" altLang="en-US" b="0" i="0" dirty="0">
                <a:effectLst/>
                <a:latin typeface="UD デジタル 教科書体 NK-B" panose="02020700000000000000" pitchFamily="18" charset="-128"/>
                <a:ea typeface="UD デジタル 教科書体 NK-B" panose="02020700000000000000" pitchFamily="18" charset="-128"/>
              </a:rPr>
              <a:t>日、リヴォウ市にあるウクライナ国軍地上軍士官学校の領土での海上長距離精密兵器による集団攻撃の結果、そこに駐留していた多数のポーランド人とドイツ人の傭兵が撃破された。」</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a:t>
            </a:r>
            <a:r>
              <a:rPr lang="en-US" altLang="ja-JP" b="0" i="0" dirty="0">
                <a:effectLst/>
                <a:latin typeface="UD デジタル 教科書体 NK-B" panose="02020700000000000000" pitchFamily="18" charset="-128"/>
                <a:ea typeface="UD デジタル 教科書体 NK-B" panose="02020700000000000000" pitchFamily="18" charset="-128"/>
              </a:rPr>
              <a:t>- </a:t>
            </a:r>
            <a:r>
              <a:rPr lang="ja-JP" altLang="en-US" b="0" i="0" dirty="0">
                <a:effectLst/>
                <a:latin typeface="UD デジタル 教科書体 NK-B" panose="02020700000000000000" pitchFamily="18" charset="-128"/>
                <a:ea typeface="UD デジタル 教科書体 NK-B" panose="02020700000000000000" pitchFamily="18" charset="-128"/>
              </a:rPr>
              <a:t>国防省からの最近の報告書によると。</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a:t>
            </a:r>
            <a:r>
              <a:rPr lang="en-US" altLang="ja-JP" b="0" i="0" dirty="0" err="1">
                <a:effectLst/>
                <a:latin typeface="UD デジタル 教科書体 NK-B" panose="02020700000000000000" pitchFamily="18" charset="-128"/>
                <a:ea typeface="UD デジタル 教科書体 NK-B" panose="02020700000000000000" pitchFamily="18" charset="-128"/>
              </a:rPr>
              <a:t>EADaily</a:t>
            </a:r>
            <a:r>
              <a:rPr lang="ja-JP" altLang="en-US" b="0" i="0" dirty="0">
                <a:effectLst/>
                <a:latin typeface="UD デジタル 教科書体 NK-B" panose="02020700000000000000" pitchFamily="18" charset="-128"/>
                <a:ea typeface="UD デジタル 教科書体 NK-B" panose="02020700000000000000" pitchFamily="18" charset="-128"/>
              </a:rPr>
              <a:t>が報じたように、</a:t>
            </a:r>
            <a:r>
              <a:rPr lang="en-US" altLang="ja-JP" b="0" i="0" dirty="0">
                <a:effectLst/>
                <a:latin typeface="UD デジタル 教科書体 NK-B" panose="02020700000000000000" pitchFamily="18" charset="-128"/>
                <a:ea typeface="UD デジタル 教科書体 NK-B" panose="02020700000000000000" pitchFamily="18" charset="-128"/>
              </a:rPr>
              <a:t>7</a:t>
            </a:r>
            <a:r>
              <a:rPr lang="ja-JP" altLang="en-US" b="0" i="0" dirty="0">
                <a:effectLst/>
                <a:latin typeface="UD デジタル 教科書体 NK-B" panose="02020700000000000000" pitchFamily="18" charset="-128"/>
                <a:ea typeface="UD デジタル 教科書体 NK-B" panose="02020700000000000000" pitchFamily="18" charset="-128"/>
              </a:rPr>
              <a:t>月</a:t>
            </a:r>
            <a:r>
              <a:rPr lang="en-US" altLang="ja-JP" b="0" i="0" dirty="0">
                <a:effectLst/>
                <a:latin typeface="UD デジタル 教科書体 NK-B" panose="02020700000000000000" pitchFamily="18" charset="-128"/>
                <a:ea typeface="UD デジタル 教科書体 NK-B" panose="02020700000000000000" pitchFamily="18" charset="-128"/>
              </a:rPr>
              <a:t>6</a:t>
            </a:r>
            <a:r>
              <a:rPr lang="ja-JP" altLang="en-US" b="0" i="0" dirty="0">
                <a:effectLst/>
                <a:latin typeface="UD デジタル 教科書体 NK-B" panose="02020700000000000000" pitchFamily="18" charset="-128"/>
                <a:ea typeface="UD デジタル 教科書体 NK-B" panose="02020700000000000000" pitchFamily="18" charset="-128"/>
              </a:rPr>
              <a:t>日夜、ロシア軍は西ウクライナ最大の地域中心地であるリヴィウにミサイル攻撃を開始した。ウクライナ地上軍アカデミー第</a:t>
            </a:r>
            <a:r>
              <a:rPr lang="en-US" altLang="ja-JP" b="0" i="0" dirty="0">
                <a:effectLst/>
                <a:latin typeface="UD デジタル 教科書体 NK-B" panose="02020700000000000000" pitchFamily="18" charset="-128"/>
                <a:ea typeface="UD デジタル 教科書体 NK-B" panose="02020700000000000000" pitchFamily="18" charset="-128"/>
              </a:rPr>
              <a:t>9</a:t>
            </a:r>
            <a:r>
              <a:rPr lang="ja-JP" altLang="en-US" b="0" i="0" dirty="0">
                <a:effectLst/>
                <a:latin typeface="UD デジタル 教科書体 NK-B" panose="02020700000000000000" pitchFamily="18" charset="-128"/>
                <a:ea typeface="UD デジタル 教科書体 NK-B" panose="02020700000000000000" pitchFamily="18" charset="-128"/>
              </a:rPr>
              <a:t>訓練団を直撃した。</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12" name="テキスト ボックス 11">
            <a:extLst>
              <a:ext uri="{FF2B5EF4-FFF2-40B4-BE49-F238E27FC236}">
                <a16:creationId xmlns:a16="http://schemas.microsoft.com/office/drawing/2014/main" id="{018CD565-B122-A24A-F70F-37204004FFA4}"/>
              </a:ext>
            </a:extLst>
          </p:cNvPr>
          <p:cNvSpPr txBox="1"/>
          <p:nvPr/>
        </p:nvSpPr>
        <p:spPr>
          <a:xfrm>
            <a:off x="1446551" y="6334780"/>
            <a:ext cx="10013429" cy="246221"/>
          </a:xfrm>
          <a:prstGeom prst="rect">
            <a:avLst/>
          </a:prstGeom>
          <a:noFill/>
        </p:spPr>
        <p:txBody>
          <a:bodyPr wrap="square">
            <a:spAutoFit/>
          </a:bodyPr>
          <a:lstStyle/>
          <a:p>
            <a:r>
              <a:rPr lang="en-US" altLang="ja-JP" sz="1000" dirty="0">
                <a:latin typeface="Amasis MT Pro Black" panose="02040A04050005020304" pitchFamily="18" charset="0"/>
              </a:rPr>
              <a:t>https://eadaily.com/ru/news/2023/07/22/udar-po-lvovu-unichtozhil-polskih-i-nemeckih-naemnikov-v-akademii-suhoputnyh-voysk</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553867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画像">
            <a:extLst>
              <a:ext uri="{FF2B5EF4-FFF2-40B4-BE49-F238E27FC236}">
                <a16:creationId xmlns:a16="http://schemas.microsoft.com/office/drawing/2014/main" id="{A1DD2821-A66F-7519-C10C-744371D29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90500"/>
            <a:ext cx="5082702" cy="583823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0278380-441C-6297-D779-34BA021655C8}"/>
              </a:ext>
            </a:extLst>
          </p:cNvPr>
          <p:cNvSpPr txBox="1"/>
          <p:nvPr/>
        </p:nvSpPr>
        <p:spPr>
          <a:xfrm>
            <a:off x="402077" y="1025737"/>
            <a:ext cx="6096000" cy="646331"/>
          </a:xfrm>
          <a:prstGeom prst="rect">
            <a:avLst/>
          </a:prstGeom>
          <a:noFill/>
        </p:spPr>
        <p:txBody>
          <a:bodyPr wrap="square">
            <a:spAutoFit/>
          </a:bodyPr>
          <a:lstStyle/>
          <a:p>
            <a:r>
              <a:rPr lang="ja-JP" altLang="en-US" b="0" i="0" dirty="0">
                <a:solidFill>
                  <a:srgbClr val="0F1419"/>
                </a:solidFill>
                <a:effectLst/>
                <a:latin typeface="TwitterChirp"/>
              </a:rPr>
              <a:t>沖縄の第</a:t>
            </a:r>
            <a:r>
              <a:rPr lang="en-US" altLang="ja-JP" b="0" i="0" dirty="0">
                <a:solidFill>
                  <a:srgbClr val="0F1419"/>
                </a:solidFill>
                <a:effectLst/>
                <a:latin typeface="TwitterChirp"/>
              </a:rPr>
              <a:t>1</a:t>
            </a:r>
            <a:r>
              <a:rPr lang="ja-JP" altLang="en-US" b="0" i="0" dirty="0">
                <a:solidFill>
                  <a:srgbClr val="0F1419"/>
                </a:solidFill>
                <a:effectLst/>
                <a:latin typeface="TwitterChirp"/>
              </a:rPr>
              <a:t>防空連隊第</a:t>
            </a:r>
            <a:r>
              <a:rPr lang="en-US" altLang="ja-JP" b="0" i="0" dirty="0">
                <a:solidFill>
                  <a:srgbClr val="0F1419"/>
                </a:solidFill>
                <a:effectLst/>
                <a:latin typeface="TwitterChirp"/>
              </a:rPr>
              <a:t>1</a:t>
            </a:r>
            <a:r>
              <a:rPr lang="ja-JP" altLang="en-US" b="0" i="0" dirty="0">
                <a:solidFill>
                  <a:srgbClr val="0F1419"/>
                </a:solidFill>
                <a:effectLst/>
                <a:latin typeface="TwitterChirp"/>
              </a:rPr>
              <a:t>大隊のパッチがウクライナで発見された。</a:t>
            </a:r>
            <a:r>
              <a:rPr lang="en-US" altLang="ja-JP" b="0" i="0" dirty="0">
                <a:solidFill>
                  <a:srgbClr val="0F1419"/>
                </a:solidFill>
                <a:effectLst/>
                <a:latin typeface="TwitterChirp"/>
              </a:rPr>
              <a:t>NATO</a:t>
            </a:r>
            <a:r>
              <a:rPr lang="ja-JP" altLang="en-US" b="0" i="0" dirty="0">
                <a:solidFill>
                  <a:srgbClr val="0F1419"/>
                </a:solidFill>
                <a:effectLst/>
                <a:latin typeface="TwitterChirp"/>
              </a:rPr>
              <a:t>はウクライナにはない</a:t>
            </a:r>
            <a:endParaRPr lang="ja-JP" altLang="en-US" dirty="0"/>
          </a:p>
        </p:txBody>
      </p:sp>
      <p:sp>
        <p:nvSpPr>
          <p:cNvPr id="9" name="テキスト ボックス 8">
            <a:extLst>
              <a:ext uri="{FF2B5EF4-FFF2-40B4-BE49-F238E27FC236}">
                <a16:creationId xmlns:a16="http://schemas.microsoft.com/office/drawing/2014/main" id="{40422CA3-144F-C05B-4F73-744C47671334}"/>
              </a:ext>
            </a:extLst>
          </p:cNvPr>
          <p:cNvSpPr txBox="1"/>
          <p:nvPr/>
        </p:nvSpPr>
        <p:spPr>
          <a:xfrm>
            <a:off x="1115438" y="2232438"/>
            <a:ext cx="6096000" cy="369332"/>
          </a:xfrm>
          <a:prstGeom prst="rect">
            <a:avLst/>
          </a:prstGeom>
          <a:noFill/>
        </p:spPr>
        <p:txBody>
          <a:bodyPr wrap="square">
            <a:spAutoFit/>
          </a:bodyPr>
          <a:lstStyle/>
          <a:p>
            <a:pPr algn="l" rtl="0"/>
            <a:r>
              <a:rPr lang="ja-JP" altLang="en-US" b="0" i="0" dirty="0">
                <a:solidFill>
                  <a:srgbClr val="536471"/>
                </a:solidFill>
                <a:effectLst/>
                <a:latin typeface="TwitterChirp"/>
                <a:ea typeface="Meiryo" panose="020B0604030504040204" pitchFamily="50" charset="-128"/>
                <a:hlinkClick r:id="rId4"/>
              </a:rPr>
              <a:t>午後 </a:t>
            </a:r>
            <a:r>
              <a:rPr lang="en-US" altLang="ja-JP" b="0" i="0" dirty="0">
                <a:solidFill>
                  <a:srgbClr val="536471"/>
                </a:solidFill>
                <a:effectLst/>
                <a:latin typeface="TwitterChirp"/>
                <a:ea typeface="Meiryo" panose="020B0604030504040204" pitchFamily="50" charset="-128"/>
                <a:hlinkClick r:id="rId4"/>
              </a:rPr>
              <a:t>2 </a:t>
            </a:r>
            <a:r>
              <a:rPr lang="ja-JP" altLang="en-US" b="0" i="0" dirty="0">
                <a:solidFill>
                  <a:srgbClr val="536471"/>
                </a:solidFill>
                <a:effectLst/>
                <a:latin typeface="TwitterChirp"/>
                <a:ea typeface="Meiryo" panose="020B0604030504040204" pitchFamily="50" charset="-128"/>
                <a:hlinkClick r:id="rId4"/>
              </a:rPr>
              <a:t>時 </a:t>
            </a:r>
            <a:r>
              <a:rPr lang="en-US" altLang="ja-JP" b="0" i="0" dirty="0">
                <a:solidFill>
                  <a:srgbClr val="536471"/>
                </a:solidFill>
                <a:effectLst/>
                <a:latin typeface="TwitterChirp"/>
                <a:ea typeface="Meiryo" panose="020B0604030504040204" pitchFamily="50" charset="-128"/>
                <a:hlinkClick r:id="rId4"/>
              </a:rPr>
              <a:t>50 </a:t>
            </a:r>
            <a:r>
              <a:rPr lang="ja-JP" altLang="en-US" b="0" i="0" dirty="0">
                <a:solidFill>
                  <a:srgbClr val="536471"/>
                </a:solidFill>
                <a:effectLst/>
                <a:latin typeface="TwitterChirp"/>
                <a:ea typeface="Meiryo" panose="020B0604030504040204" pitchFamily="50" charset="-128"/>
                <a:hlinkClick r:id="rId4"/>
              </a:rPr>
              <a:t>分 </a:t>
            </a:r>
            <a:r>
              <a:rPr lang="en-US" altLang="ja-JP" b="0" i="0" dirty="0">
                <a:solidFill>
                  <a:srgbClr val="536471"/>
                </a:solidFill>
                <a:effectLst/>
                <a:latin typeface="TwitterChirp"/>
                <a:ea typeface="Meiryo" panose="020B0604030504040204" pitchFamily="50" charset="-128"/>
                <a:hlinkClick r:id="rId4"/>
              </a:rPr>
              <a:t>· 2023 </a:t>
            </a:r>
            <a:r>
              <a:rPr lang="ja-JP" altLang="en-US" b="0" i="0" dirty="0">
                <a:solidFill>
                  <a:srgbClr val="536471"/>
                </a:solidFill>
                <a:effectLst/>
                <a:latin typeface="TwitterChirp"/>
                <a:ea typeface="Meiryo" panose="020B0604030504040204" pitchFamily="50" charset="-128"/>
                <a:hlinkClick r:id="rId4"/>
              </a:rPr>
              <a:t>年 </a:t>
            </a:r>
            <a:r>
              <a:rPr lang="en-US" altLang="ja-JP" b="0" i="0" dirty="0">
                <a:solidFill>
                  <a:srgbClr val="536471"/>
                </a:solidFill>
                <a:effectLst/>
                <a:latin typeface="TwitterChirp"/>
                <a:ea typeface="Meiryo" panose="020B0604030504040204" pitchFamily="50" charset="-128"/>
                <a:hlinkClick r:id="rId4"/>
              </a:rPr>
              <a:t>6 </a:t>
            </a:r>
            <a:r>
              <a:rPr lang="ja-JP" altLang="en-US" b="0" i="0" dirty="0">
                <a:solidFill>
                  <a:srgbClr val="536471"/>
                </a:solidFill>
                <a:effectLst/>
                <a:latin typeface="TwitterChirp"/>
                <a:ea typeface="Meiryo" panose="020B0604030504040204" pitchFamily="50" charset="-128"/>
                <a:hlinkClick r:id="rId4"/>
              </a:rPr>
              <a:t>月 </a:t>
            </a:r>
            <a:r>
              <a:rPr lang="en-US" altLang="ja-JP" b="0" i="0" dirty="0">
                <a:solidFill>
                  <a:srgbClr val="536471"/>
                </a:solidFill>
                <a:effectLst/>
                <a:latin typeface="TwitterChirp"/>
                <a:ea typeface="Meiryo" panose="020B0604030504040204" pitchFamily="50" charset="-128"/>
                <a:hlinkClick r:id="rId4"/>
              </a:rPr>
              <a:t>30 </a:t>
            </a:r>
            <a:r>
              <a:rPr lang="ja-JP" altLang="en-US" b="0" i="0" dirty="0">
                <a:solidFill>
                  <a:srgbClr val="536471"/>
                </a:solidFill>
                <a:effectLst/>
                <a:latin typeface="TwitterChirp"/>
                <a:ea typeface="Meiryo" panose="020B0604030504040204" pitchFamily="50" charset="-128"/>
                <a:hlinkClick r:id="rId4"/>
              </a:rPr>
              <a:t>日</a:t>
            </a:r>
            <a:endParaRPr lang="ja-JP" altLang="en-US" b="0" i="0" dirty="0">
              <a:solidFill>
                <a:srgbClr val="536471"/>
              </a:solidFill>
              <a:effectLst/>
              <a:latin typeface="TwitterChirp"/>
              <a:ea typeface="Meiryo" panose="020B0604030504040204" pitchFamily="50" charset="-128"/>
            </a:endParaRPr>
          </a:p>
        </p:txBody>
      </p:sp>
      <p:sp>
        <p:nvSpPr>
          <p:cNvPr id="11" name="テキスト ボックス 10">
            <a:extLst>
              <a:ext uri="{FF2B5EF4-FFF2-40B4-BE49-F238E27FC236}">
                <a16:creationId xmlns:a16="http://schemas.microsoft.com/office/drawing/2014/main" id="{1AE6C4A7-EF19-7D7E-2D85-4BEC3A22B75D}"/>
              </a:ext>
            </a:extLst>
          </p:cNvPr>
          <p:cNvSpPr txBox="1"/>
          <p:nvPr/>
        </p:nvSpPr>
        <p:spPr>
          <a:xfrm>
            <a:off x="2613498" y="6281332"/>
            <a:ext cx="6096000" cy="307777"/>
          </a:xfrm>
          <a:prstGeom prst="rect">
            <a:avLst/>
          </a:prstGeom>
          <a:noFill/>
        </p:spPr>
        <p:txBody>
          <a:bodyPr wrap="square">
            <a:spAutoFit/>
          </a:bodyPr>
          <a:lstStyle/>
          <a:p>
            <a:r>
              <a:rPr lang="en-US" altLang="ja-JP" sz="1400" dirty="0">
                <a:solidFill>
                  <a:srgbClr val="C00000"/>
                </a:solidFill>
                <a:latin typeface="Amasis MT Pro Black" panose="02040A04050005020304" pitchFamily="18" charset="0"/>
              </a:rPr>
              <a:t>https://twitter.com/SpriterTeam/status/1674656621509607424</a:t>
            </a:r>
            <a:endParaRPr lang="ja-JP" altLang="en-US" sz="1400"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958328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pic>
        <p:nvPicPr>
          <p:cNvPr id="3074" name="Picture 2" descr="Small grenades await attachment to drones at a Ukrainian Army position near the frontline with Russian troops on February 18, 2023.">
            <a:extLst>
              <a:ext uri="{FF2B5EF4-FFF2-40B4-BE49-F238E27FC236}">
                <a16:creationId xmlns:a16="http://schemas.microsoft.com/office/drawing/2014/main" id="{D1AA7495-4DD8-9B3C-3388-207C2149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2598"/>
            <a:ext cx="6293996" cy="354037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13AC013-DD9C-C36F-2A69-B45ADE41248E}"/>
              </a:ext>
            </a:extLst>
          </p:cNvPr>
          <p:cNvSpPr txBox="1"/>
          <p:nvPr/>
        </p:nvSpPr>
        <p:spPr>
          <a:xfrm>
            <a:off x="384123" y="723522"/>
            <a:ext cx="4952375" cy="646331"/>
          </a:xfrm>
          <a:prstGeom prst="rect">
            <a:avLst/>
          </a:prstGeom>
          <a:noFill/>
        </p:spPr>
        <p:txBody>
          <a:bodyPr wrap="square">
            <a:spAutoFit/>
          </a:bodyPr>
          <a:lstStyle/>
          <a:p>
            <a:pPr algn="l" fontAlgn="base"/>
            <a:r>
              <a:rPr lang="en-US" altLang="ja-JP" b="0" i="0" dirty="0">
                <a:effectLst/>
                <a:latin typeface="MiloTE"/>
              </a:rPr>
              <a:t>Ukraine’s latest weapons in its war with Russia: 3D-printed bombs</a:t>
            </a:r>
          </a:p>
        </p:txBody>
      </p:sp>
      <p:sp>
        <p:nvSpPr>
          <p:cNvPr id="8" name="テキスト ボックス 7">
            <a:extLst>
              <a:ext uri="{FF2B5EF4-FFF2-40B4-BE49-F238E27FC236}">
                <a16:creationId xmlns:a16="http://schemas.microsoft.com/office/drawing/2014/main" id="{49DB4BB6-C3E5-697F-3BDB-625C91BB6FAC}"/>
              </a:ext>
            </a:extLst>
          </p:cNvPr>
          <p:cNvSpPr txBox="1"/>
          <p:nvPr/>
        </p:nvSpPr>
        <p:spPr>
          <a:xfrm>
            <a:off x="194871" y="5561173"/>
            <a:ext cx="6880486" cy="415498"/>
          </a:xfrm>
          <a:prstGeom prst="rect">
            <a:avLst/>
          </a:prstGeom>
          <a:noFill/>
        </p:spPr>
        <p:txBody>
          <a:bodyPr wrap="square">
            <a:spAutoFit/>
          </a:bodyPr>
          <a:lstStyle/>
          <a:p>
            <a:r>
              <a:rPr lang="en-US" altLang="ja-JP" sz="1050" dirty="0">
                <a:latin typeface="Amasis MT Pro Black" panose="02040A04050005020304" pitchFamily="18" charset="0"/>
                <a:ea typeface="UD デジタル 教科書体 NK-B" panose="02020700000000000000" pitchFamily="18" charset="-128"/>
              </a:rPr>
              <a:t>https://www.economist.com/science-and-technology/2023/08/01/ukraines-latest-weapons-in-its-war-with-russia-3d-printed-bombs</a:t>
            </a:r>
            <a:endParaRPr lang="ja-JP" altLang="en-US" sz="1050" dirty="0">
              <a:latin typeface="Amasis MT Pro Black" panose="02040A04050005020304" pitchFamily="18" charset="0"/>
              <a:ea typeface="UD デジタル 教科書体 NK-B" panose="02020700000000000000" pitchFamily="18" charset="-128"/>
            </a:endParaRPr>
          </a:p>
        </p:txBody>
      </p:sp>
      <p:pic>
        <p:nvPicPr>
          <p:cNvPr id="3078" name="Picture 6" descr="Ukrainian forces are disassembling controversial cluster munition artillery shells to repurpose their submunitions as weapons for drones.">
            <a:extLst>
              <a:ext uri="{FF2B5EF4-FFF2-40B4-BE49-F238E27FC236}">
                <a16:creationId xmlns:a16="http://schemas.microsoft.com/office/drawing/2014/main" id="{A03A211C-2866-DD31-230A-55675001D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005" y="1452598"/>
            <a:ext cx="6293996" cy="3540373"/>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8C58C72B-F963-5BDD-58A8-BC4FAFB747B5}"/>
              </a:ext>
            </a:extLst>
          </p:cNvPr>
          <p:cNvSpPr txBox="1"/>
          <p:nvPr/>
        </p:nvSpPr>
        <p:spPr>
          <a:xfrm>
            <a:off x="7007901" y="736667"/>
            <a:ext cx="4442710" cy="646331"/>
          </a:xfrm>
          <a:prstGeom prst="rect">
            <a:avLst/>
          </a:prstGeom>
          <a:noFill/>
        </p:spPr>
        <p:txBody>
          <a:bodyPr wrap="square">
            <a:spAutoFit/>
          </a:bodyPr>
          <a:lstStyle/>
          <a:p>
            <a:pPr algn="ctr"/>
            <a:r>
              <a:rPr lang="en-US" altLang="ja-JP" b="0" i="0" dirty="0">
                <a:effectLst/>
                <a:latin typeface="-apple-system"/>
              </a:rPr>
              <a:t>Ukrainians Are Cutting Open U.S. Cluster Shells To Make Drone Munitions</a:t>
            </a:r>
          </a:p>
        </p:txBody>
      </p:sp>
      <p:sp>
        <p:nvSpPr>
          <p:cNvPr id="16" name="テキスト ボックス 15">
            <a:extLst>
              <a:ext uri="{FF2B5EF4-FFF2-40B4-BE49-F238E27FC236}">
                <a16:creationId xmlns:a16="http://schemas.microsoft.com/office/drawing/2014/main" id="{4C8FE8BE-6464-71FA-A7F5-653486F3C9F1}"/>
              </a:ext>
            </a:extLst>
          </p:cNvPr>
          <p:cNvSpPr txBox="1"/>
          <p:nvPr/>
        </p:nvSpPr>
        <p:spPr>
          <a:xfrm>
            <a:off x="6176884" y="5092406"/>
            <a:ext cx="6104744" cy="523220"/>
          </a:xfrm>
          <a:prstGeom prst="rect">
            <a:avLst/>
          </a:prstGeom>
          <a:noFill/>
        </p:spPr>
        <p:txBody>
          <a:bodyPr wrap="square">
            <a:spAutoFit/>
          </a:bodyPr>
          <a:lstStyle/>
          <a:p>
            <a:r>
              <a:rPr lang="ja-JP" altLang="en-US" sz="1400" dirty="0"/>
              <a:t>動画アドレス：</a:t>
            </a:r>
            <a:endParaRPr lang="en-US" altLang="ja-JP" sz="1400" dirty="0"/>
          </a:p>
          <a:p>
            <a:r>
              <a:rPr lang="en-US" altLang="ja-JP" sz="1400" dirty="0"/>
              <a:t>https://twitter.com/i/status/1694455831566172455</a:t>
            </a:r>
            <a:endParaRPr lang="ja-JP" altLang="en-US" sz="1400" dirty="0"/>
          </a:p>
        </p:txBody>
      </p:sp>
    </p:spTree>
    <p:extLst>
      <p:ext uri="{BB962C8B-B14F-4D97-AF65-F5344CB8AC3E}">
        <p14:creationId xmlns:p14="http://schemas.microsoft.com/office/powerpoint/2010/main" val="1206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クラスタ爆弾を解体してドローン用小型爆弾</a:t>
            </a:r>
          </a:p>
        </p:txBody>
      </p:sp>
      <p:pic>
        <p:nvPicPr>
          <p:cNvPr id="4098" name="Picture 2" descr="A graphic offering a general breakdown of the 155mm M483A1 DPICM shell. &lt;em&gt;via GlobalSecurity.org&lt;/em&gt;">
            <a:extLst>
              <a:ext uri="{FF2B5EF4-FFF2-40B4-BE49-F238E27FC236}">
                <a16:creationId xmlns:a16="http://schemas.microsoft.com/office/drawing/2014/main" id="{74B53CB2-160E-F564-5519-BE52D51B7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77" y="1121701"/>
            <a:ext cx="6858919" cy="51441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screen capture showing M42/M46 submunitions loaded onto a drone. The temporary safety tab used in this conversion process is being removed from the one on the right, but is still visible in place on the one on the left. &lt;em&gt;capture via Twitter&lt;/em&gt;">
            <a:extLst>
              <a:ext uri="{FF2B5EF4-FFF2-40B4-BE49-F238E27FC236}">
                <a16:creationId xmlns:a16="http://schemas.microsoft.com/office/drawing/2014/main" id="{0CA299A0-8C95-6740-4229-8B1E6FAF7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238" y="1121701"/>
            <a:ext cx="4771474" cy="514418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351730E-E022-A4FA-68EB-2FB05CEF802E}"/>
              </a:ext>
            </a:extLst>
          </p:cNvPr>
          <p:cNvSpPr txBox="1"/>
          <p:nvPr/>
        </p:nvSpPr>
        <p:spPr>
          <a:xfrm>
            <a:off x="284288" y="6257835"/>
            <a:ext cx="11797783" cy="276999"/>
          </a:xfrm>
          <a:prstGeom prst="rect">
            <a:avLst/>
          </a:prstGeom>
          <a:noFill/>
        </p:spPr>
        <p:txBody>
          <a:bodyPr wrap="square">
            <a:spAutoFit/>
          </a:bodyPr>
          <a:lstStyle/>
          <a:p>
            <a:pPr algn="ctr"/>
            <a:r>
              <a:rPr lang="en-US" altLang="ja-JP" sz="1200" dirty="0">
                <a:latin typeface="Amasis MT Pro Black" panose="02040A04050005020304" pitchFamily="18" charset="0"/>
              </a:rPr>
              <a:t>https://www.thedrive.com/the-war-zone/ukrainians-are-cutting-open-u-s-cluster-shells-to-make-drone-munitions</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2026507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塹壕戦</a:t>
            </a:r>
          </a:p>
        </p:txBody>
      </p:sp>
    </p:spTree>
    <p:extLst>
      <p:ext uri="{BB962C8B-B14F-4D97-AF65-F5344CB8AC3E}">
        <p14:creationId xmlns:p14="http://schemas.microsoft.com/office/powerpoint/2010/main" val="2434788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9906EE-A2B8-21F8-60A3-6DE6581F2BBD}"/>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775D5EF5-B978-42A1-044D-C42137E329A2}"/>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46593682-F94F-2640-C26F-BC3109209B70}"/>
              </a:ext>
            </a:extLst>
          </p:cNvPr>
          <p:cNvPicPr>
            <a:picLocks noChangeAspect="1"/>
          </p:cNvPicPr>
          <p:nvPr/>
        </p:nvPicPr>
        <p:blipFill>
          <a:blip r:embed="rId2"/>
          <a:stretch>
            <a:fillRect/>
          </a:stretch>
        </p:blipFill>
        <p:spPr>
          <a:xfrm>
            <a:off x="660015" y="0"/>
            <a:ext cx="10871970" cy="6858000"/>
          </a:xfrm>
          <a:prstGeom prst="rect">
            <a:avLst/>
          </a:prstGeom>
        </p:spPr>
      </p:pic>
      <p:sp>
        <p:nvSpPr>
          <p:cNvPr id="5" name="テキスト ボックス 4">
            <a:extLst>
              <a:ext uri="{FF2B5EF4-FFF2-40B4-BE49-F238E27FC236}">
                <a16:creationId xmlns:a16="http://schemas.microsoft.com/office/drawing/2014/main" id="{B2464814-AEBA-A91D-66BC-0D0A365694D5}"/>
              </a:ext>
            </a:extLst>
          </p:cNvPr>
          <p:cNvSpPr txBox="1"/>
          <p:nvPr/>
        </p:nvSpPr>
        <p:spPr>
          <a:xfrm rot="20390930">
            <a:off x="-78825" y="2911605"/>
            <a:ext cx="11587655" cy="276999"/>
          </a:xfrm>
          <a:prstGeom prst="rect">
            <a:avLst/>
          </a:prstGeom>
          <a:noFill/>
        </p:spPr>
        <p:txBody>
          <a:bodyPr wrap="square">
            <a:spAutoFit/>
          </a:bodyPr>
          <a:lstStyle/>
          <a:p>
            <a:pPr algn="ctr"/>
            <a:r>
              <a:rPr lang="en-US" altLang="ja-JP" sz="1200" dirty="0">
                <a:latin typeface="Amasis MT Pro Black" panose="02040A04050005020304" pitchFamily="18" charset="0"/>
              </a:rPr>
              <a:t>https://www.google.com/maps/d/viewer?mid=1IP0v8iC5XebcLjxq2f-qBJZXeOx0BZo&amp;ll=48.90677081913808%2C35.35374691363905&amp;z=7</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1590178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9EF01410-A1EB-0985-581F-FD1E82C25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0700"/>
            <a:ext cx="12192000" cy="581501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89906EE-A2B8-21F8-60A3-6DE6581F2BBD}"/>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775D5EF5-B978-42A1-044D-C42137E329A2}"/>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51474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52119CB-5CB2-113C-3E53-683A3700A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2263"/>
            <a:ext cx="12192000" cy="62134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4BAE9E6-EDBB-00CA-6ABD-D06A2A91DBBC}"/>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C5BE6314-184B-F24D-E7F6-849F691E446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12290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画像">
            <a:extLst>
              <a:ext uri="{FF2B5EF4-FFF2-40B4-BE49-F238E27FC236}">
                <a16:creationId xmlns:a16="http://schemas.microsoft.com/office/drawing/2014/main" id="{A9ABC988-80D9-D521-6C41-D1FC6BFFC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D71B4E1-EA5B-22A7-6369-65AE18AB5F82}"/>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3881264D-B82B-7139-08A8-1E79577013AF}"/>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83067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画像">
            <a:extLst>
              <a:ext uri="{FF2B5EF4-FFF2-40B4-BE49-F238E27FC236}">
                <a16:creationId xmlns:a16="http://schemas.microsoft.com/office/drawing/2014/main" id="{C6DA7652-0337-F1EC-AA67-22E1E35EA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EE028887-6CD6-9200-77BC-2D71B30D5F8B}"/>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61A446E6-9C82-CBD5-35B4-E388DEC428D4}"/>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4571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72253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52510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91855" cy="17918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388749" cy="6351168"/>
          </a:xfrm>
          <a:prstGeom prst="rect">
            <a:avLst/>
          </a:prstGeom>
        </p:spPr>
      </p:pic>
      <p:sp>
        <p:nvSpPr>
          <p:cNvPr id="3" name="テキスト ボックス 2">
            <a:extLst>
              <a:ext uri="{FF2B5EF4-FFF2-40B4-BE49-F238E27FC236}">
                <a16:creationId xmlns:a16="http://schemas.microsoft.com/office/drawing/2014/main" id="{578FAB8B-F900-48E0-B87B-061AB4C178E7}"/>
              </a:ext>
            </a:extLst>
          </p:cNvPr>
          <p:cNvSpPr txBox="1"/>
          <p:nvPr/>
        </p:nvSpPr>
        <p:spPr>
          <a:xfrm rot="440159">
            <a:off x="10587250" y="387489"/>
            <a:ext cx="615553" cy="6331020"/>
          </a:xfrm>
          <a:prstGeom prst="rect">
            <a:avLst/>
          </a:prstGeom>
          <a:noFill/>
        </p:spPr>
        <p:txBody>
          <a:bodyPr vert="eaVert" wrap="square" rtlCol="0">
            <a:spAutoFit/>
          </a:bodyPr>
          <a:lstStyle/>
          <a:p>
            <a:r>
              <a:rPr kumimoji="1" lang="ja-JP" altLang="en-US" sz="2800" b="1" dirty="0">
                <a:solidFill>
                  <a:srgbClr val="002060"/>
                </a:solidFill>
                <a:latin typeface="UD デジタル 教科書体 NK-B" panose="02020700000000000000" pitchFamily="18" charset="-128"/>
                <a:ea typeface="UD デジタル 教科書体 NK-B" panose="02020700000000000000" pitchFamily="18" charset="-128"/>
              </a:rPr>
              <a:t>アンケートにご協力をお願い致します！</a:t>
            </a:r>
          </a:p>
        </p:txBody>
      </p:sp>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画像">
            <a:extLst>
              <a:ext uri="{FF2B5EF4-FFF2-40B4-BE49-F238E27FC236}">
                <a16:creationId xmlns:a16="http://schemas.microsoft.com/office/drawing/2014/main" id="{1C500CAE-52DF-C0A4-D1E3-D376E0B2D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C3B3BC8A-413C-CB8A-0DB9-E98523C91D09}"/>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186CB14F-17DC-8A47-082D-F47F2E7DBEB4}"/>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10787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画像">
            <a:extLst>
              <a:ext uri="{FF2B5EF4-FFF2-40B4-BE49-F238E27FC236}">
                <a16:creationId xmlns:a16="http://schemas.microsoft.com/office/drawing/2014/main" id="{AAD64FA3-BEEF-FB4E-21DC-240119298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0"/>
            <a:ext cx="8472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BA8442EE-36C1-2B29-24A6-71253FF2DE02}"/>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5B849662-0872-3207-8800-8121C92BD29B}"/>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23033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画像">
            <a:extLst>
              <a:ext uri="{FF2B5EF4-FFF2-40B4-BE49-F238E27FC236}">
                <a16:creationId xmlns:a16="http://schemas.microsoft.com/office/drawing/2014/main" id="{57B7D90A-284A-1BF6-38C0-B4DA3DAC6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56" y="361631"/>
            <a:ext cx="11047751" cy="621436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D3568E3-D485-AABE-675D-3F29434B98BB}"/>
              </a:ext>
            </a:extLst>
          </p:cNvPr>
          <p:cNvSpPr txBox="1"/>
          <p:nvPr/>
        </p:nvSpPr>
        <p:spPr>
          <a:xfrm>
            <a:off x="2089191" y="6261629"/>
            <a:ext cx="9695793" cy="369332"/>
          </a:xfrm>
          <a:prstGeom prst="rect">
            <a:avLst/>
          </a:prstGeom>
          <a:noFill/>
        </p:spPr>
        <p:txBody>
          <a:bodyPr wrap="square">
            <a:spAutoFit/>
          </a:bodyPr>
          <a:lstStyle/>
          <a:p>
            <a:r>
              <a:rPr lang="en-US" altLang="ja-JP" b="1" dirty="0">
                <a:solidFill>
                  <a:schemeClr val="bg1"/>
                </a:solidFill>
                <a:latin typeface="Amasis MT Pro Black" panose="02040A04050005020304" pitchFamily="18" charset="0"/>
              </a:rPr>
              <a:t>https://twitter.com/georgewbarros/status/1695470501932552534/photo/2</a:t>
            </a:r>
            <a:endParaRPr lang="ja-JP" altLang="en-US" b="1" dirty="0">
              <a:solidFill>
                <a:schemeClr val="bg1"/>
              </a:solidFill>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24C9D629-5910-2010-846C-89D03D821065}"/>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4" name="正方形/長方形 3">
            <a:extLst>
              <a:ext uri="{FF2B5EF4-FFF2-40B4-BE49-F238E27FC236}">
                <a16:creationId xmlns:a16="http://schemas.microsoft.com/office/drawing/2014/main" id="{E9BC0A85-4B23-5B3B-19E0-726CFA41A07E}"/>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54913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4999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ウクライナ紛争後</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63243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英国の</a:t>
            </a:r>
            <a:r>
              <a:rPr kumimoji="1" lang="en-US" altLang="ja-JP" sz="2400" b="1" dirty="0">
                <a:solidFill>
                  <a:schemeClr val="bg1"/>
                </a:solidFill>
                <a:latin typeface="BIZ UDPゴシック" panose="020B0400000000000000" pitchFamily="50" charset="-128"/>
                <a:ea typeface="BIZ UDPゴシック" panose="020B0400000000000000" pitchFamily="50" charset="-128"/>
              </a:rPr>
              <a:t>SRR</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a:t>
            </a:r>
            <a:r>
              <a:rPr lang="en-US" altLang="ja-JP" sz="2400" b="0" i="0" dirty="0">
                <a:solidFill>
                  <a:schemeClr val="bg1"/>
                </a:solidFill>
                <a:effectLst/>
                <a:latin typeface="Roboto" panose="02000000000000000000" pitchFamily="2" charset="0"/>
              </a:rPr>
              <a:t>Special Reconnaissance Regiment </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52D026DD-073F-8AF8-C24C-66DFC93D9172}"/>
              </a:ext>
            </a:extLst>
          </p:cNvPr>
          <p:cNvSpPr txBox="1"/>
          <p:nvPr/>
        </p:nvSpPr>
        <p:spPr>
          <a:xfrm>
            <a:off x="1363717" y="1450428"/>
            <a:ext cx="7189076" cy="1477328"/>
          </a:xfrm>
          <a:prstGeom prst="rect">
            <a:avLst/>
          </a:prstGeom>
          <a:noFill/>
        </p:spPr>
        <p:txBody>
          <a:bodyPr wrap="square" rtlCol="0">
            <a:spAutoFit/>
          </a:bodyPr>
          <a:lstStyle/>
          <a:p>
            <a:r>
              <a:rPr lang="ja-JP" altLang="en-US" dirty="0"/>
              <a:t>ヘレフォード近郊のクレデンヒル</a:t>
            </a:r>
            <a:endParaRPr lang="en-US" altLang="ja-JP" dirty="0"/>
          </a:p>
          <a:p>
            <a:endParaRPr kumimoji="1" lang="en-US" altLang="ja-JP" dirty="0"/>
          </a:p>
          <a:p>
            <a:r>
              <a:rPr lang="en-US" altLang="ja-JP" dirty="0"/>
              <a:t>S12 </a:t>
            </a:r>
            <a:r>
              <a:rPr lang="ja-JP" altLang="en-US" dirty="0"/>
              <a:t>と　</a:t>
            </a:r>
            <a:r>
              <a:rPr lang="en-US" altLang="ja-JP" dirty="0"/>
              <a:t>S13</a:t>
            </a:r>
            <a:r>
              <a:rPr lang="ja-JP" altLang="en-US" dirty="0"/>
              <a:t>対テロユニット連携</a:t>
            </a:r>
            <a:endParaRPr lang="en-US" altLang="ja-JP" dirty="0"/>
          </a:p>
          <a:p>
            <a:endParaRPr kumimoji="1" lang="en-US" altLang="ja-JP" dirty="0"/>
          </a:p>
          <a:p>
            <a:r>
              <a:rPr lang="ja-JP" altLang="en-US" dirty="0"/>
              <a:t>ＳＡＳブラック・アン中隊</a:t>
            </a:r>
            <a:endParaRPr kumimoji="1" lang="ja-JP" altLang="en-US" dirty="0"/>
          </a:p>
        </p:txBody>
      </p:sp>
    </p:spTree>
    <p:extLst>
      <p:ext uri="{BB962C8B-B14F-4D97-AF65-F5344CB8AC3E}">
        <p14:creationId xmlns:p14="http://schemas.microsoft.com/office/powerpoint/2010/main" val="3657602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M-3 対人地雷がどのように機能するかを示す図。">
            <a:extLst>
              <a:ext uri="{FF2B5EF4-FFF2-40B4-BE49-F238E27FC236}">
                <a16:creationId xmlns:a16="http://schemas.microsoft.com/office/drawing/2014/main" id="{4C63039C-9065-6237-65D9-ED53A33AB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759" y="1525702"/>
            <a:ext cx="8210550" cy="46196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FCEDB31-1B5C-A512-C5D0-6583F896009F}"/>
              </a:ext>
            </a:extLst>
          </p:cNvPr>
          <p:cNvSpPr txBox="1"/>
          <p:nvPr/>
        </p:nvSpPr>
        <p:spPr>
          <a:xfrm>
            <a:off x="2457450" y="472856"/>
            <a:ext cx="6097314" cy="646331"/>
          </a:xfrm>
          <a:prstGeom prst="rect">
            <a:avLst/>
          </a:prstGeom>
          <a:noFill/>
        </p:spPr>
        <p:txBody>
          <a:bodyPr wrap="square">
            <a:spAutoFit/>
          </a:bodyPr>
          <a:lstStyle/>
          <a:p>
            <a:r>
              <a:rPr lang="en-US" altLang="ja-JP" b="0" i="0" dirty="0">
                <a:solidFill>
                  <a:srgbClr val="646464"/>
                </a:solidFill>
                <a:effectLst/>
                <a:latin typeface="abcsans"/>
              </a:rPr>
              <a:t>POM-3</a:t>
            </a:r>
            <a:r>
              <a:rPr lang="ja-JP" altLang="en-US" b="0" i="0" dirty="0">
                <a:solidFill>
                  <a:srgbClr val="646464"/>
                </a:solidFill>
                <a:effectLst/>
                <a:latin typeface="abcsans"/>
              </a:rPr>
              <a:t>鉱山はロシアのみが使用している。</a:t>
            </a:r>
            <a:r>
              <a:rPr lang="en-US" altLang="ja-JP" b="0" i="1" dirty="0">
                <a:solidFill>
                  <a:srgbClr val="646464"/>
                </a:solidFill>
                <a:effectLst/>
                <a:latin typeface="var(--typography-font-family,var(--dls-font-stack-sans))"/>
              </a:rPr>
              <a:t>( ABC</a:t>
            </a:r>
            <a:r>
              <a:rPr lang="ja-JP" altLang="en-US" b="0" i="1" dirty="0">
                <a:solidFill>
                  <a:srgbClr val="646464"/>
                </a:solidFill>
                <a:effectLst/>
                <a:latin typeface="var(--typography-font-family,var(--dls-font-stack-sans))"/>
              </a:rPr>
              <a:t>ニュースグラフィック</a:t>
            </a:r>
            <a:r>
              <a:rPr lang="en-US" altLang="ja-JP" b="0" i="1" dirty="0">
                <a:solidFill>
                  <a:srgbClr val="646464"/>
                </a:solidFill>
                <a:effectLst/>
                <a:latin typeface="var(--typography-font-family,var(--dls-font-stack-sans))"/>
              </a:rPr>
              <a:t>: Jarrod Fankhauser )</a:t>
            </a:r>
            <a:endParaRPr lang="ja-JP" altLang="en-US" dirty="0"/>
          </a:p>
        </p:txBody>
      </p:sp>
      <p:sp>
        <p:nvSpPr>
          <p:cNvPr id="7" name="テキスト ボックス 6">
            <a:extLst>
              <a:ext uri="{FF2B5EF4-FFF2-40B4-BE49-F238E27FC236}">
                <a16:creationId xmlns:a16="http://schemas.microsoft.com/office/drawing/2014/main" id="{28345F4C-90B5-1F0D-99A6-1EE919EB3DB5}"/>
              </a:ext>
            </a:extLst>
          </p:cNvPr>
          <p:cNvSpPr txBox="1"/>
          <p:nvPr/>
        </p:nvSpPr>
        <p:spPr>
          <a:xfrm>
            <a:off x="1613994" y="6006828"/>
            <a:ext cx="9989425" cy="276999"/>
          </a:xfrm>
          <a:prstGeom prst="rect">
            <a:avLst/>
          </a:prstGeom>
          <a:noFill/>
        </p:spPr>
        <p:txBody>
          <a:bodyPr wrap="square">
            <a:spAutoFit/>
          </a:bodyPr>
          <a:lstStyle/>
          <a:p>
            <a:r>
              <a:rPr lang="en-US" altLang="ja-JP" sz="1200" dirty="0">
                <a:latin typeface="Amasis MT Pro Black" panose="02040A04050005020304" pitchFamily="18" charset="0"/>
              </a:rPr>
              <a:t>https://www.abc.net.au/news/2023-06-17/ukraine-landmines-booby-traps-trip-wires-demining-mine-clearing/102468924</a:t>
            </a:r>
            <a:endParaRPr lang="ja-JP" altLang="en-US" sz="1200" dirty="0">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F0A1E6FE-2A83-B907-B49C-60E3C9AEB8D5}"/>
              </a:ext>
            </a:extLst>
          </p:cNvPr>
          <p:cNvSpPr txBox="1"/>
          <p:nvPr/>
        </p:nvSpPr>
        <p:spPr>
          <a:xfrm>
            <a:off x="511392" y="1493343"/>
            <a:ext cx="6097314" cy="2862322"/>
          </a:xfrm>
          <a:prstGeom prst="rect">
            <a:avLst/>
          </a:prstGeom>
          <a:noFill/>
        </p:spPr>
        <p:txBody>
          <a:bodyPr wrap="square">
            <a:spAutoFit/>
          </a:bodyPr>
          <a:lstStyle/>
          <a:p>
            <a:pPr algn="l"/>
            <a:r>
              <a:rPr lang="ja-JP" altLang="en-US" b="0" i="0" dirty="0">
                <a:solidFill>
                  <a:srgbClr val="000000"/>
                </a:solidFill>
                <a:effectLst/>
                <a:latin typeface="abcsans"/>
              </a:rPr>
              <a:t>一般に「ジャンピング」または「バウンド」地雷として知られる </a:t>
            </a:r>
            <a:r>
              <a:rPr lang="en-US" altLang="ja-JP" b="0" i="0" dirty="0">
                <a:solidFill>
                  <a:srgbClr val="000000"/>
                </a:solidFill>
                <a:effectLst/>
                <a:latin typeface="abcsans"/>
              </a:rPr>
              <a:t>POM-3 </a:t>
            </a:r>
            <a:r>
              <a:rPr lang="ja-JP" altLang="en-US" b="0" i="0" dirty="0">
                <a:solidFill>
                  <a:srgbClr val="000000"/>
                </a:solidFill>
                <a:effectLst/>
                <a:latin typeface="abcsans"/>
              </a:rPr>
              <a:t>は、ハリコフ地域で早い段階で初めて発見されました。</a:t>
            </a:r>
          </a:p>
          <a:p>
            <a:pPr algn="l"/>
            <a:r>
              <a:rPr lang="ja-JP" altLang="en-US" b="0" i="0" dirty="0">
                <a:solidFill>
                  <a:srgbClr val="000000"/>
                </a:solidFill>
                <a:effectLst/>
                <a:latin typeface="abcsans"/>
              </a:rPr>
              <a:t>地雷はロケットランチャーを使用して</a:t>
            </a:r>
            <a:r>
              <a:rPr lang="en-US" altLang="ja-JP" b="0" i="0" dirty="0">
                <a:solidFill>
                  <a:srgbClr val="000000"/>
                </a:solidFill>
                <a:effectLst/>
                <a:latin typeface="abcsans"/>
              </a:rPr>
              <a:t>5〜15</a:t>
            </a:r>
            <a:r>
              <a:rPr lang="ja-JP" altLang="en-US" b="0" i="0" dirty="0">
                <a:solidFill>
                  <a:srgbClr val="000000"/>
                </a:solidFill>
                <a:effectLst/>
                <a:latin typeface="abcsans"/>
              </a:rPr>
              <a:t>キロメートル離れたところから発射されます。 </a:t>
            </a:r>
          </a:p>
          <a:p>
            <a:pPr algn="l"/>
            <a:r>
              <a:rPr lang="ja-JP" altLang="en-US" b="0" i="0" dirty="0">
                <a:solidFill>
                  <a:srgbClr val="000000"/>
                </a:solidFill>
                <a:effectLst/>
                <a:latin typeface="abcsans"/>
              </a:rPr>
              <a:t>地震センサーが装備されているため、踏まれたときではなく、近づくと爆発します。 </a:t>
            </a:r>
          </a:p>
          <a:p>
            <a:pPr algn="l"/>
            <a:r>
              <a:rPr lang="ja-JP" altLang="en-US" b="0" i="0" dirty="0">
                <a:solidFill>
                  <a:srgbClr val="000000"/>
                </a:solidFill>
                <a:effectLst/>
                <a:latin typeface="abcsans"/>
              </a:rPr>
              <a:t>発射時に</a:t>
            </a:r>
            <a:r>
              <a:rPr lang="en-US" altLang="ja-JP" b="0" i="0" dirty="0">
                <a:solidFill>
                  <a:srgbClr val="000000"/>
                </a:solidFill>
                <a:effectLst/>
                <a:latin typeface="abcsans"/>
              </a:rPr>
              <a:t>1.5</a:t>
            </a:r>
            <a:r>
              <a:rPr lang="ja-JP" altLang="en-US" b="0" i="0" dirty="0">
                <a:solidFill>
                  <a:srgbClr val="000000"/>
                </a:solidFill>
                <a:effectLst/>
                <a:latin typeface="abcsans"/>
              </a:rPr>
              <a:t>メートルを「ジャンプ」し、空中で爆発し、最大</a:t>
            </a:r>
            <a:r>
              <a:rPr lang="en-US" altLang="ja-JP" b="0" i="0" dirty="0">
                <a:solidFill>
                  <a:srgbClr val="000000"/>
                </a:solidFill>
                <a:effectLst/>
                <a:latin typeface="abcsans"/>
              </a:rPr>
              <a:t>16</a:t>
            </a:r>
            <a:r>
              <a:rPr lang="ja-JP" altLang="en-US" b="0" i="0" dirty="0">
                <a:solidFill>
                  <a:srgbClr val="000000"/>
                </a:solidFill>
                <a:effectLst/>
                <a:latin typeface="abcsans"/>
              </a:rPr>
              <a:t>メートル離れたところで致死性の約</a:t>
            </a:r>
            <a:r>
              <a:rPr lang="en-US" altLang="ja-JP" b="0" i="0" dirty="0">
                <a:solidFill>
                  <a:srgbClr val="000000"/>
                </a:solidFill>
                <a:effectLst/>
                <a:latin typeface="abcsans"/>
              </a:rPr>
              <a:t>2,000</a:t>
            </a:r>
            <a:r>
              <a:rPr lang="ja-JP" altLang="en-US" b="0" i="0" dirty="0">
                <a:solidFill>
                  <a:srgbClr val="000000"/>
                </a:solidFill>
                <a:effectLst/>
                <a:latin typeface="abcsans"/>
              </a:rPr>
              <a:t>個の破片を生成することができる。</a:t>
            </a:r>
          </a:p>
        </p:txBody>
      </p:sp>
    </p:spTree>
    <p:extLst>
      <p:ext uri="{BB962C8B-B14F-4D97-AF65-F5344CB8AC3E}">
        <p14:creationId xmlns:p14="http://schemas.microsoft.com/office/powerpoint/2010/main" val="3437372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画像">
            <a:extLst>
              <a:ext uri="{FF2B5EF4-FFF2-40B4-BE49-F238E27FC236}">
                <a16:creationId xmlns:a16="http://schemas.microsoft.com/office/drawing/2014/main" id="{A4D502FE-5562-49AA-27E1-0599BCBF0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66" y="425668"/>
            <a:ext cx="647700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577BEC3D-0F8C-301A-5890-7011030DA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3635" y="425668"/>
            <a:ext cx="5118538" cy="38389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596C6134-532E-283F-6AFA-722052180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3" y="2705756"/>
            <a:ext cx="5118538" cy="383890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B0D34ECA-B66D-F62B-0A33-9CEDECF1172F}"/>
              </a:ext>
            </a:extLst>
          </p:cNvPr>
          <p:cNvSpPr txBox="1"/>
          <p:nvPr/>
        </p:nvSpPr>
        <p:spPr>
          <a:xfrm>
            <a:off x="6527582" y="5590873"/>
            <a:ext cx="5204591" cy="646331"/>
          </a:xfrm>
          <a:prstGeom prst="rect">
            <a:avLst/>
          </a:prstGeom>
          <a:noFill/>
        </p:spPr>
        <p:txBody>
          <a:bodyPr wrap="square">
            <a:spAutoFit/>
          </a:bodyPr>
          <a:lstStyle/>
          <a:p>
            <a:r>
              <a:rPr lang="en-US" altLang="ja-JP" dirty="0"/>
              <a:t>https://cat-uxo.com/explosive-hazards/landmines/pom-3-landmine</a:t>
            </a:r>
            <a:endParaRPr lang="ja-JP" altLang="en-US" dirty="0"/>
          </a:p>
        </p:txBody>
      </p:sp>
      <p:sp>
        <p:nvSpPr>
          <p:cNvPr id="5" name="テキスト ボックス 4">
            <a:extLst>
              <a:ext uri="{FF2B5EF4-FFF2-40B4-BE49-F238E27FC236}">
                <a16:creationId xmlns:a16="http://schemas.microsoft.com/office/drawing/2014/main" id="{DE9C4EBA-D876-D85F-0F0B-CF7651739870}"/>
              </a:ext>
            </a:extLst>
          </p:cNvPr>
          <p:cNvSpPr txBox="1"/>
          <p:nvPr/>
        </p:nvSpPr>
        <p:spPr>
          <a:xfrm>
            <a:off x="3048657" y="335846"/>
            <a:ext cx="6097314" cy="6186309"/>
          </a:xfrm>
          <a:prstGeom prst="rect">
            <a:avLst/>
          </a:prstGeom>
          <a:noFill/>
        </p:spPr>
        <p:txBody>
          <a:bodyPr wrap="square">
            <a:spAutoFit/>
          </a:bodyPr>
          <a:lstStyle/>
          <a:p>
            <a:pPr algn="l" fontAlgn="base"/>
            <a:r>
              <a:rPr lang="en-US" altLang="ja-JP" b="0" i="0" dirty="0">
                <a:solidFill>
                  <a:srgbClr val="143642"/>
                </a:solidFill>
                <a:effectLst/>
                <a:latin typeface="Montserrat" panose="00000500000000000000" pitchFamily="2" charset="0"/>
              </a:rPr>
              <a:t>Description</a:t>
            </a:r>
          </a:p>
          <a:p>
            <a:pPr algn="l" fontAlgn="base"/>
            <a:r>
              <a:rPr lang="en-US" altLang="ja-JP" b="0" i="0" dirty="0">
                <a:solidFill>
                  <a:srgbClr val="000000"/>
                </a:solidFill>
                <a:effectLst/>
                <a:latin typeface="Montserrat" panose="00000500000000000000" pitchFamily="2" charset="0"/>
              </a:rPr>
              <a:t>This is the Russian POM-3 Medallion (ПOM-3 </a:t>
            </a:r>
            <a:r>
              <a:rPr lang="en-US" altLang="ja-JP" b="0" i="0" dirty="0" err="1">
                <a:solidFill>
                  <a:srgbClr val="000000"/>
                </a:solidFill>
                <a:effectLst/>
                <a:latin typeface="Montserrat" panose="00000500000000000000" pitchFamily="2" charset="0"/>
              </a:rPr>
              <a:t>Медальон</a:t>
            </a:r>
            <a:r>
              <a:rPr lang="en-US" altLang="ja-JP" b="0" i="0" dirty="0">
                <a:solidFill>
                  <a:srgbClr val="000000"/>
                </a:solidFill>
                <a:effectLst/>
                <a:latin typeface="Montserrat" panose="00000500000000000000" pitchFamily="2" charset="0"/>
              </a:rPr>
              <a:t>), a high-explosive (HE), </a:t>
            </a:r>
            <a:r>
              <a:rPr lang="en-US" altLang="ja-JP" b="0" i="0" dirty="0" err="1">
                <a:solidFill>
                  <a:srgbClr val="000000"/>
                </a:solidFill>
                <a:effectLst/>
                <a:latin typeface="Montserrat" panose="00000500000000000000" pitchFamily="2" charset="0"/>
              </a:rPr>
              <a:t>scatterable</a:t>
            </a:r>
            <a:r>
              <a:rPr lang="en-US" altLang="ja-JP" b="0" i="0" dirty="0">
                <a:solidFill>
                  <a:srgbClr val="000000"/>
                </a:solidFill>
                <a:effectLst/>
                <a:latin typeface="Montserrat" panose="00000500000000000000" pitchFamily="2" charset="0"/>
              </a:rPr>
              <a:t>, anti-personnel (AP), bounding fragmentation, self-destruct (SD) landmine designed to be dispersed/ejected from a variety of airborne and ground delivery systems. On dispersal from its container, the landmine is orientated by the use of a parachute. If it lands on soft ground, it is intended to position itself in the ground to a depth of its body height. If it lands on hard ground, six spring-loaded feet deploy and position the landmine in an upright position. Once in a suitable position, a seismic rod sensor is forced into the ground. The POM-3 uses a proximity seismic </a:t>
            </a:r>
            <a:r>
              <a:rPr lang="en-US" altLang="ja-JP" b="0" i="0" dirty="0" err="1">
                <a:solidFill>
                  <a:srgbClr val="000000"/>
                </a:solidFill>
                <a:effectLst/>
                <a:latin typeface="Montserrat" panose="00000500000000000000" pitchFamily="2" charset="0"/>
              </a:rPr>
              <a:t>fuze</a:t>
            </a:r>
            <a:r>
              <a:rPr lang="en-US" altLang="ja-JP" b="0" i="0" dirty="0">
                <a:solidFill>
                  <a:srgbClr val="000000"/>
                </a:solidFill>
                <a:effectLst/>
                <a:latin typeface="Montserrat" panose="00000500000000000000" pitchFamily="2" charset="0"/>
              </a:rPr>
              <a:t> with a self-destruct time of either 8 or 24hrs. On sensing a suitable seismic signature the base unit ejects a fragmentation charge into the air that contains metal fragmentation rings that detonate sending fragmentation out to a lethal radius of 16 </a:t>
            </a:r>
            <a:r>
              <a:rPr lang="en-US" altLang="ja-JP" b="0" i="0" dirty="0" err="1">
                <a:solidFill>
                  <a:srgbClr val="000000"/>
                </a:solidFill>
                <a:effectLst/>
                <a:latin typeface="Montserrat" panose="00000500000000000000" pitchFamily="2" charset="0"/>
              </a:rPr>
              <a:t>metres</a:t>
            </a:r>
            <a:r>
              <a:rPr lang="en-US" altLang="ja-JP" b="0" i="0" dirty="0">
                <a:solidFill>
                  <a:srgbClr val="000000"/>
                </a:solidFill>
                <a:effectLst/>
                <a:latin typeface="Montserrat" panose="00000500000000000000" pitchFamily="2" charset="0"/>
              </a:rPr>
              <a:t>. Any additional images and technical information are very much appreciated.</a:t>
            </a:r>
          </a:p>
        </p:txBody>
      </p:sp>
    </p:spTree>
    <p:extLst>
      <p:ext uri="{BB962C8B-B14F-4D97-AF65-F5344CB8AC3E}">
        <p14:creationId xmlns:p14="http://schemas.microsoft.com/office/powerpoint/2010/main" val="2133120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緑色の PFM 鉱山が入ったトレイ。前に 1 つあります。">
            <a:extLst>
              <a:ext uri="{FF2B5EF4-FFF2-40B4-BE49-F238E27FC236}">
                <a16:creationId xmlns:a16="http://schemas.microsoft.com/office/drawing/2014/main" id="{1A3CFB62-8E89-23CA-6FFC-5A27E2929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690563"/>
            <a:ext cx="8210550" cy="54768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066DFE7-0FEA-DE3A-C6F4-D65BA99ED87D}"/>
              </a:ext>
            </a:extLst>
          </p:cNvPr>
          <p:cNvSpPr txBox="1"/>
          <p:nvPr/>
        </p:nvSpPr>
        <p:spPr>
          <a:xfrm>
            <a:off x="470995" y="145308"/>
            <a:ext cx="11384674" cy="646331"/>
          </a:xfrm>
          <a:prstGeom prst="rect">
            <a:avLst/>
          </a:prstGeom>
          <a:noFill/>
        </p:spPr>
        <p:txBody>
          <a:bodyPr wrap="square">
            <a:spAutoFit/>
          </a:bodyPr>
          <a:lstStyle/>
          <a:p>
            <a:r>
              <a:rPr lang="en-US" altLang="ja-JP" b="0" i="0" dirty="0">
                <a:solidFill>
                  <a:srgbClr val="646464"/>
                </a:solidFill>
                <a:effectLst/>
                <a:latin typeface="abcsans"/>
              </a:rPr>
              <a:t>PFM</a:t>
            </a:r>
            <a:r>
              <a:rPr lang="ja-JP" altLang="en-US" b="0" i="0" dirty="0">
                <a:solidFill>
                  <a:srgbClr val="646464"/>
                </a:solidFill>
                <a:effectLst/>
                <a:latin typeface="abcsans"/>
              </a:rPr>
              <a:t>対人地雷は国際的に禁止されているが、ウクライナとロシアの両国が使用したとして非難されている。 </a:t>
            </a:r>
            <a:r>
              <a:rPr lang="en-US" altLang="ja-JP" b="0" i="1" dirty="0">
                <a:solidFill>
                  <a:srgbClr val="646464"/>
                </a:solidFill>
                <a:effectLst/>
                <a:latin typeface="var(--typography-font-family,var(--dls-font-stack-sans))"/>
              </a:rPr>
              <a:t>(</a:t>
            </a:r>
            <a:r>
              <a:rPr lang="ja-JP" altLang="en-US" b="0" i="1" dirty="0">
                <a:solidFill>
                  <a:srgbClr val="646464"/>
                </a:solidFill>
                <a:effectLst/>
                <a:latin typeface="var(--typography-font-family,var(--dls-font-stack-sans))"/>
              </a:rPr>
              <a:t>モーザー</a:t>
            </a:r>
            <a:r>
              <a:rPr lang="en-US" altLang="ja-JP" b="0" i="1" dirty="0">
                <a:solidFill>
                  <a:srgbClr val="646464"/>
                </a:solidFill>
                <a:effectLst/>
                <a:latin typeface="var(--typography-font-family,var(--dls-font-stack-sans))"/>
              </a:rPr>
              <a:t>B )</a:t>
            </a:r>
            <a:endParaRPr lang="ja-JP" altLang="en-US" dirty="0"/>
          </a:p>
        </p:txBody>
      </p:sp>
    </p:spTree>
    <p:extLst>
      <p:ext uri="{BB962C8B-B14F-4D97-AF65-F5344CB8AC3E}">
        <p14:creationId xmlns:p14="http://schemas.microsoft.com/office/powerpoint/2010/main" val="413363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31530" y="2467791"/>
            <a:ext cx="12160469" cy="2477601"/>
          </a:xfrm>
          <a:prstGeom prst="rect">
            <a:avLst/>
          </a:prstGeom>
          <a:noFill/>
        </p:spPr>
        <p:txBody>
          <a:bodyPr wrap="square" rtlCol="0">
            <a:spAutoFit/>
          </a:bodyPr>
          <a:lstStyle/>
          <a:p>
            <a:pPr algn="ctr"/>
            <a:r>
              <a:rPr lang="ja-JP" altLang="en-US" sz="11500" dirty="0">
                <a:solidFill>
                  <a:srgbClr val="FFC000"/>
                </a:solidFill>
                <a:latin typeface="Berlin Sans FB Demi" panose="020E0802020502020306" pitchFamily="34" charset="0"/>
                <a:ea typeface="BIZ UDPゴシック" panose="020B0400000000000000" pitchFamily="50" charset="-128"/>
              </a:rPr>
              <a:t>●●●</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10</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日（水曜日）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画像">
            <a:extLst>
              <a:ext uri="{FF2B5EF4-FFF2-40B4-BE49-F238E27FC236}">
                <a16:creationId xmlns:a16="http://schemas.microsoft.com/office/drawing/2014/main" id="{F8AED048-80C8-B08A-8342-8035E9BC4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0"/>
            <a:ext cx="97012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8DE02FB-59F6-3D26-7E77-9BBAB24A23D7}"/>
              </a:ext>
            </a:extLst>
          </p:cNvPr>
          <p:cNvSpPr txBox="1"/>
          <p:nvPr/>
        </p:nvSpPr>
        <p:spPr>
          <a:xfrm rot="16200000">
            <a:off x="-2461213" y="3414146"/>
            <a:ext cx="6251694" cy="369332"/>
          </a:xfrm>
          <a:prstGeom prst="rect">
            <a:avLst/>
          </a:prstGeom>
          <a:noFill/>
        </p:spPr>
        <p:txBody>
          <a:bodyPr wrap="square" rtlCol="0">
            <a:spAutoFit/>
          </a:bodyPr>
          <a:lstStyle/>
          <a:p>
            <a:r>
              <a:rPr kumimoji="1" lang="ja-JP" altLang="en-US" dirty="0"/>
              <a:t>初めてのストライカー＆独マーダーの編成　ロシア破壊</a:t>
            </a:r>
          </a:p>
        </p:txBody>
      </p:sp>
    </p:spTree>
    <p:extLst>
      <p:ext uri="{BB962C8B-B14F-4D97-AF65-F5344CB8AC3E}">
        <p14:creationId xmlns:p14="http://schemas.microsoft.com/office/powerpoint/2010/main" val="36290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84F98DBF-D9D6-F8AD-C362-7C4D89265D51}"/>
              </a:ext>
            </a:extLst>
          </p:cNvPr>
          <p:cNvPicPr>
            <a:picLocks noChangeAspect="1"/>
          </p:cNvPicPr>
          <p:nvPr/>
        </p:nvPicPr>
        <p:blipFill>
          <a:blip r:embed="rId2"/>
          <a:stretch>
            <a:fillRect/>
          </a:stretch>
        </p:blipFill>
        <p:spPr>
          <a:xfrm>
            <a:off x="7199847" y="233264"/>
            <a:ext cx="4410035" cy="6341965"/>
          </a:xfrm>
          <a:prstGeom prst="rect">
            <a:avLst/>
          </a:prstGeom>
        </p:spPr>
      </p:pic>
      <p:pic>
        <p:nvPicPr>
          <p:cNvPr id="4" name="図 3">
            <a:extLst>
              <a:ext uri="{FF2B5EF4-FFF2-40B4-BE49-F238E27FC236}">
                <a16:creationId xmlns:a16="http://schemas.microsoft.com/office/drawing/2014/main" id="{B9698C9E-9BC2-CE01-4CB0-F920BDD2B320}"/>
              </a:ext>
            </a:extLst>
          </p:cNvPr>
          <p:cNvPicPr>
            <a:picLocks noChangeAspect="1"/>
          </p:cNvPicPr>
          <p:nvPr/>
        </p:nvPicPr>
        <p:blipFill>
          <a:blip r:embed="rId3"/>
          <a:stretch>
            <a:fillRect/>
          </a:stretch>
        </p:blipFill>
        <p:spPr>
          <a:xfrm>
            <a:off x="415023" y="409267"/>
            <a:ext cx="6201780" cy="620178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Global Wealth Report 2023</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6653CC6-FD41-1ABF-7B6F-710BFE7DBCE7}"/>
              </a:ext>
            </a:extLst>
          </p:cNvPr>
          <p:cNvSpPr txBox="1"/>
          <p:nvPr/>
        </p:nvSpPr>
        <p:spPr>
          <a:xfrm>
            <a:off x="4219731" y="701122"/>
            <a:ext cx="7390151" cy="246221"/>
          </a:xfrm>
          <a:prstGeom prst="rect">
            <a:avLst/>
          </a:prstGeom>
          <a:noFill/>
        </p:spPr>
        <p:txBody>
          <a:bodyPr wrap="square">
            <a:spAutoFit/>
          </a:bodyPr>
          <a:lstStyle/>
          <a:p>
            <a:pPr algn="ctr"/>
            <a:r>
              <a:rPr lang="en-US" altLang="ja-JP" sz="1000" dirty="0">
                <a:latin typeface="Amasis MT Pro Black" panose="02040A04050005020304" pitchFamily="18" charset="0"/>
              </a:rPr>
              <a:t>https://www.ubs.com/global/en/family-office-uhnw/reports/global-wealth-report-2023.html#executive</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1240518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画像">
            <a:extLst>
              <a:ext uri="{FF2B5EF4-FFF2-40B4-BE49-F238E27FC236}">
                <a16:creationId xmlns:a16="http://schemas.microsoft.com/office/drawing/2014/main" id="{556EA166-4CA5-65C9-E158-6C66334AF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091" y="453610"/>
            <a:ext cx="4745151" cy="61319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世界銀行による購買力平価</a:t>
            </a:r>
            <a:r>
              <a:rPr lang="en-US" altLang="ja-JP" sz="2400" b="1" dirty="0">
                <a:latin typeface="BIZ UDPゴシック" panose="020B0400000000000000" pitchFamily="50" charset="-128"/>
                <a:ea typeface="BIZ UDPゴシック" panose="020B0400000000000000" pitchFamily="50" charset="-128"/>
              </a:rPr>
              <a:t>GDP</a:t>
            </a:r>
            <a:r>
              <a:rPr lang="ja-JP" altLang="en-US" sz="2400" b="1" dirty="0">
                <a:latin typeface="BIZ UDPゴシック" panose="020B0400000000000000" pitchFamily="50" charset="-128"/>
                <a:ea typeface="BIZ UDPゴシック" panose="020B0400000000000000" pitchFamily="50" charset="-128"/>
              </a:rPr>
              <a:t>評価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D60C6DFE-FFCC-21AE-14C6-BF80583B3D64}"/>
              </a:ext>
            </a:extLst>
          </p:cNvPr>
          <p:cNvSpPr txBox="1"/>
          <p:nvPr/>
        </p:nvSpPr>
        <p:spPr>
          <a:xfrm>
            <a:off x="637027" y="670079"/>
            <a:ext cx="6104744" cy="923330"/>
          </a:xfrm>
          <a:prstGeom prst="rect">
            <a:avLst/>
          </a:prstGeom>
          <a:noFill/>
        </p:spPr>
        <p:txBody>
          <a:bodyPr wrap="square">
            <a:spAutoFit/>
          </a:bodyPr>
          <a:lstStyle/>
          <a:p>
            <a:r>
              <a:rPr lang="en-US" altLang="ja-JP" b="0" i="0" dirty="0">
                <a:solidFill>
                  <a:srgbClr val="000000"/>
                </a:solidFill>
                <a:effectLst/>
                <a:latin typeface="Microsoft YaHei" panose="020B0503020204020204" pitchFamily="34" charset="-122"/>
                <a:ea typeface="Microsoft YaHei" panose="020B0503020204020204" pitchFamily="34" charset="-122"/>
              </a:rPr>
              <a:t>GDP</a:t>
            </a:r>
            <a:r>
              <a:rPr lang="ja-JP" altLang="en-US" b="0" i="0" dirty="0">
                <a:solidFill>
                  <a:srgbClr val="000000"/>
                </a:solidFill>
                <a:effectLst/>
                <a:latin typeface="Microsoft YaHei" panose="020B0503020204020204" pitchFamily="34" charset="-122"/>
                <a:ea typeface="Microsoft YaHei" panose="020B0503020204020204" pitchFamily="34" charset="-122"/>
              </a:rPr>
              <a:t>に関するデータは世界銀行および国際通貨基金によって購買力平価に基づいて算出された数値。</a:t>
            </a:r>
            <a:endParaRPr lang="en-US" altLang="ja-JP" b="0" i="0" dirty="0">
              <a:solidFill>
                <a:srgbClr val="000000"/>
              </a:solidFill>
              <a:effectLst/>
              <a:latin typeface="Microsoft YaHei" panose="020B0503020204020204" pitchFamily="34" charset="-122"/>
              <a:ea typeface="Microsoft YaHei" panose="020B0503020204020204" pitchFamily="34" charset="-122"/>
            </a:endParaRPr>
          </a:p>
          <a:p>
            <a:r>
              <a:rPr lang="ja-JP" altLang="en-US" b="0" i="0" dirty="0">
                <a:solidFill>
                  <a:srgbClr val="000000"/>
                </a:solidFill>
                <a:effectLst/>
                <a:latin typeface="Microsoft YaHei" panose="020B0503020204020204" pitchFamily="34" charset="-122"/>
                <a:ea typeface="Microsoft YaHei" panose="020B0503020204020204" pitchFamily="34" charset="-122"/>
              </a:rPr>
              <a:t>購買力平価は米ドルで算出。日本は</a:t>
            </a:r>
            <a:r>
              <a:rPr lang="en-US" altLang="ja-JP" b="0" i="0" dirty="0">
                <a:solidFill>
                  <a:srgbClr val="000000"/>
                </a:solidFill>
                <a:effectLst/>
                <a:latin typeface="Microsoft YaHei" panose="020B0503020204020204" pitchFamily="34" charset="-122"/>
                <a:ea typeface="Microsoft YaHei" panose="020B0503020204020204" pitchFamily="34" charset="-122"/>
              </a:rPr>
              <a:t>5</a:t>
            </a:r>
            <a:r>
              <a:rPr lang="ja-JP" altLang="en-US" b="0" i="0" dirty="0">
                <a:solidFill>
                  <a:srgbClr val="000000"/>
                </a:solidFill>
                <a:effectLst/>
                <a:latin typeface="Microsoft YaHei" panose="020B0503020204020204" pitchFamily="34" charset="-122"/>
                <a:ea typeface="Microsoft YaHei" panose="020B0503020204020204" pitchFamily="34" charset="-122"/>
              </a:rPr>
              <a:t>兆</a:t>
            </a:r>
            <a:r>
              <a:rPr lang="en-US" altLang="ja-JP" b="0" i="0" dirty="0">
                <a:solidFill>
                  <a:srgbClr val="000000"/>
                </a:solidFill>
                <a:effectLst/>
                <a:latin typeface="Microsoft YaHei" panose="020B0503020204020204" pitchFamily="34" charset="-122"/>
                <a:ea typeface="Microsoft YaHei" panose="020B0503020204020204" pitchFamily="34" charset="-122"/>
              </a:rPr>
              <a:t>6750</a:t>
            </a:r>
            <a:r>
              <a:rPr lang="ja-JP" altLang="en-US" b="0" i="0" dirty="0">
                <a:solidFill>
                  <a:srgbClr val="000000"/>
                </a:solidFill>
                <a:effectLst/>
                <a:latin typeface="Microsoft YaHei" panose="020B0503020204020204" pitchFamily="34" charset="-122"/>
                <a:ea typeface="Microsoft YaHei" panose="020B0503020204020204" pitchFamily="34" charset="-122"/>
              </a:rPr>
              <a:t>億ドルで</a:t>
            </a:r>
            <a:r>
              <a:rPr lang="en-US" altLang="ja-JP" b="0" i="0" dirty="0">
                <a:solidFill>
                  <a:srgbClr val="000000"/>
                </a:solidFill>
                <a:effectLst/>
                <a:latin typeface="Microsoft YaHei" panose="020B0503020204020204" pitchFamily="34" charset="-122"/>
                <a:ea typeface="Microsoft YaHei" panose="020B0503020204020204" pitchFamily="34" charset="-122"/>
              </a:rPr>
              <a:t>4</a:t>
            </a:r>
            <a:r>
              <a:rPr lang="ja-JP" altLang="en-US" b="0" i="0" dirty="0">
                <a:solidFill>
                  <a:srgbClr val="000000"/>
                </a:solidFill>
                <a:effectLst/>
                <a:latin typeface="Microsoft YaHei" panose="020B0503020204020204" pitchFamily="34" charset="-122"/>
                <a:ea typeface="Microsoft YaHei" panose="020B0503020204020204" pitchFamily="34" charset="-122"/>
              </a:rPr>
              <a:t>位。</a:t>
            </a:r>
            <a:endParaRPr lang="ja-JP" altLang="en-US" dirty="0"/>
          </a:p>
        </p:txBody>
      </p:sp>
      <p:sp>
        <p:nvSpPr>
          <p:cNvPr id="8" name="テキスト ボックス 7">
            <a:extLst>
              <a:ext uri="{FF2B5EF4-FFF2-40B4-BE49-F238E27FC236}">
                <a16:creationId xmlns:a16="http://schemas.microsoft.com/office/drawing/2014/main" id="{94B7E565-59BF-37BB-CBE8-45B208AD08CA}"/>
              </a:ext>
            </a:extLst>
          </p:cNvPr>
          <p:cNvSpPr txBox="1"/>
          <p:nvPr/>
        </p:nvSpPr>
        <p:spPr>
          <a:xfrm>
            <a:off x="3043628" y="6304557"/>
            <a:ext cx="6104744" cy="307777"/>
          </a:xfrm>
          <a:prstGeom prst="rect">
            <a:avLst/>
          </a:prstGeom>
          <a:noFill/>
        </p:spPr>
        <p:txBody>
          <a:bodyPr wrap="square">
            <a:spAutoFit/>
          </a:bodyPr>
          <a:lstStyle/>
          <a:p>
            <a:pPr algn="ctr"/>
            <a:r>
              <a:rPr lang="ja-JP" altLang="en-US" sz="1400" b="0" i="0" dirty="0">
                <a:effectLst/>
                <a:latin typeface="Amasis MT Pro Black" panose="02040A04050005020304" pitchFamily="18" charset="0"/>
              </a:rPr>
              <a:t>出典：</a:t>
            </a:r>
            <a:r>
              <a:rPr lang="en-US" altLang="ja-JP" sz="1400" b="0" i="0" dirty="0">
                <a:effectLst/>
                <a:latin typeface="Amasis MT Pro Black" panose="02040A04050005020304" pitchFamily="18" charset="0"/>
              </a:rPr>
              <a:t>World Economics</a:t>
            </a:r>
            <a:endParaRPr lang="ja-JP" altLang="en-US" sz="1400" dirty="0">
              <a:latin typeface="Amasis MT Pro Black" panose="02040A04050005020304" pitchFamily="18" charset="0"/>
            </a:endParaRPr>
          </a:p>
        </p:txBody>
      </p:sp>
      <p:pic>
        <p:nvPicPr>
          <p:cNvPr id="5122" name="Picture 2" descr="画像">
            <a:extLst>
              <a:ext uri="{FF2B5EF4-FFF2-40B4-BE49-F238E27FC236}">
                <a16:creationId xmlns:a16="http://schemas.microsoft.com/office/drawing/2014/main" id="{E707AD50-3BA7-F141-FF5B-C77DEC646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6" y="1788037"/>
            <a:ext cx="3518893" cy="45472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画像">
            <a:extLst>
              <a:ext uri="{FF2B5EF4-FFF2-40B4-BE49-F238E27FC236}">
                <a16:creationId xmlns:a16="http://schemas.microsoft.com/office/drawing/2014/main" id="{0738B55F-4767-7326-9A28-02D294E3C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787" y="1813809"/>
            <a:ext cx="3498949" cy="452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46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成長するアフリカ</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7" name="Picture 2" descr="Image">
            <a:extLst>
              <a:ext uri="{FF2B5EF4-FFF2-40B4-BE49-F238E27FC236}">
                <a16:creationId xmlns:a16="http://schemas.microsoft.com/office/drawing/2014/main" id="{81BA9BC4-EA7E-E8F5-E856-56F8BABCD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254" y="862697"/>
            <a:ext cx="6477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C4C6FE-E706-4415-FA99-AB5E2D5796A4}"/>
              </a:ext>
            </a:extLst>
          </p:cNvPr>
          <p:cNvSpPr txBox="1"/>
          <p:nvPr/>
        </p:nvSpPr>
        <p:spPr>
          <a:xfrm>
            <a:off x="5627254" y="5781392"/>
            <a:ext cx="6477000" cy="738664"/>
          </a:xfrm>
          <a:prstGeom prst="rect">
            <a:avLst/>
          </a:prstGeom>
          <a:noFill/>
        </p:spPr>
        <p:txBody>
          <a:bodyPr wrap="square">
            <a:spAutoFit/>
          </a:bodyPr>
          <a:lstStyle/>
          <a:p>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フランスがアフリカの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14</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の植民地に払わせている植民地税は年間</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5,000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(70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兆円</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一方、プーチン大統領はアフリカ数カ国の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200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億ドル以上の債務を帳消しにした。</a:t>
            </a:r>
            <a:endParaRPr lang="ja-JP" altLang="en-US" sz="1400" dirty="0">
              <a:latin typeface="BIZ UDPゴシック" panose="020B0400000000000000" pitchFamily="50" charset="-128"/>
              <a:ea typeface="BIZ UDPゴシック" panose="020B0400000000000000" pitchFamily="50" charset="-128"/>
            </a:endParaRPr>
          </a:p>
        </p:txBody>
      </p:sp>
      <p:pic>
        <p:nvPicPr>
          <p:cNvPr id="6146" name="Picture 2" descr="アフリカ留魂録: 2014 アフリカの経済成長率">
            <a:extLst>
              <a:ext uri="{FF2B5EF4-FFF2-40B4-BE49-F238E27FC236}">
                <a16:creationId xmlns:a16="http://schemas.microsoft.com/office/drawing/2014/main" id="{8002E933-72DF-4F51-B716-A4219A6B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97452"/>
            <a:ext cx="5572572" cy="57226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A04DB21-4467-4C08-90B6-F4D9919D85B0}"/>
              </a:ext>
            </a:extLst>
          </p:cNvPr>
          <p:cNvSpPr txBox="1"/>
          <p:nvPr/>
        </p:nvSpPr>
        <p:spPr>
          <a:xfrm>
            <a:off x="1283305" y="576682"/>
            <a:ext cx="3005960"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アフリカ諸国の経済成長率</a:t>
            </a:r>
          </a:p>
        </p:txBody>
      </p:sp>
    </p:spTree>
    <p:extLst>
      <p:ext uri="{BB962C8B-B14F-4D97-AF65-F5344CB8AC3E}">
        <p14:creationId xmlns:p14="http://schemas.microsoft.com/office/powerpoint/2010/main" val="2714512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
            <a:extLst>
              <a:ext uri="{FF2B5EF4-FFF2-40B4-BE49-F238E27FC236}">
                <a16:creationId xmlns:a16="http://schemas.microsoft.com/office/drawing/2014/main" id="{37A76981-CC9E-801C-B8AE-61D473565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83" y="521270"/>
            <a:ext cx="10310648" cy="616781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アフリカにある外国軍の軍事基地</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6" name="テキスト ボックス 5">
            <a:extLst>
              <a:ext uri="{FF2B5EF4-FFF2-40B4-BE49-F238E27FC236}">
                <a16:creationId xmlns:a16="http://schemas.microsoft.com/office/drawing/2014/main" id="{71B09608-4590-EE42-C518-89A28DB5638C}"/>
              </a:ext>
            </a:extLst>
          </p:cNvPr>
          <p:cNvSpPr txBox="1"/>
          <p:nvPr/>
        </p:nvSpPr>
        <p:spPr>
          <a:xfrm>
            <a:off x="3186604" y="455503"/>
            <a:ext cx="6105196" cy="261610"/>
          </a:xfrm>
          <a:prstGeom prst="rect">
            <a:avLst/>
          </a:prstGeom>
          <a:noFill/>
        </p:spPr>
        <p:txBody>
          <a:bodyPr wrap="square">
            <a:spAutoFit/>
          </a:bodyPr>
          <a:lstStyle/>
          <a:p>
            <a:r>
              <a:rPr lang="en-US" altLang="ja-JP" sz="1050" dirty="0">
                <a:latin typeface="Amasis MT Pro Black" panose="02040A04050005020304" pitchFamily="18" charset="0"/>
              </a:rPr>
              <a:t>https://twitter.com/imetatronink/status/1697744122663305664/photo/1</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1114636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A6642A9-AC7B-517B-05B0-ECB877A8E494}"/>
              </a:ext>
            </a:extLst>
          </p:cNvPr>
          <p:cNvPicPr>
            <a:picLocks noChangeAspect="1"/>
          </p:cNvPicPr>
          <p:nvPr/>
        </p:nvPicPr>
        <p:blipFill>
          <a:blip r:embed="rId2"/>
          <a:stretch>
            <a:fillRect/>
          </a:stretch>
        </p:blipFill>
        <p:spPr>
          <a:xfrm>
            <a:off x="767710" y="9236"/>
            <a:ext cx="10656579" cy="6858000"/>
          </a:xfrm>
          <a:prstGeom prst="rect">
            <a:avLst/>
          </a:prstGeom>
        </p:spPr>
      </p:pic>
      <p:sp>
        <p:nvSpPr>
          <p:cNvPr id="3" name="テキスト ボックス 2">
            <a:extLst>
              <a:ext uri="{FF2B5EF4-FFF2-40B4-BE49-F238E27FC236}">
                <a16:creationId xmlns:a16="http://schemas.microsoft.com/office/drawing/2014/main" id="{C82D7990-C065-44C9-8965-B536071BDC41}"/>
              </a:ext>
            </a:extLst>
          </p:cNvPr>
          <p:cNvSpPr txBox="1"/>
          <p:nvPr/>
        </p:nvSpPr>
        <p:spPr>
          <a:xfrm>
            <a:off x="5437823" y="5439226"/>
            <a:ext cx="5457174" cy="830997"/>
          </a:xfrm>
          <a:prstGeom prst="rect">
            <a:avLst/>
          </a:prstGeom>
          <a:noFill/>
        </p:spPr>
        <p:txBody>
          <a:bodyPr wrap="square">
            <a:spAutoFit/>
          </a:bodyPr>
          <a:lstStyle/>
          <a:p>
            <a:pPr algn="ctr"/>
            <a:r>
              <a:rPr lang="en-US" altLang="ja-JP" sz="2400" b="1" i="0" dirty="0">
                <a:effectLst/>
                <a:latin typeface="Amasis MT Pro Black" panose="02040A04050005020304" pitchFamily="18" charset="0"/>
                <a:ea typeface="BIZ UDP明朝 Medium" panose="02020500000000000000" pitchFamily="18" charset="-128"/>
              </a:rPr>
              <a:t>International North–South Transport Corridor</a:t>
            </a:r>
            <a:r>
              <a:rPr lang="ja-JP" altLang="en-US" sz="2400" b="1" i="0" dirty="0">
                <a:effectLst/>
                <a:latin typeface="Amasis MT Pro Black" panose="02040A04050005020304" pitchFamily="18" charset="0"/>
                <a:ea typeface="BIZ UDP明朝 Medium" panose="02020500000000000000" pitchFamily="18" charset="-128"/>
              </a:rPr>
              <a:t>（</a:t>
            </a:r>
            <a:r>
              <a:rPr lang="en-US" altLang="ja-JP" sz="2400" b="1" i="0" dirty="0">
                <a:effectLst/>
                <a:latin typeface="Amasis MT Pro Black" panose="02040A04050005020304" pitchFamily="18" charset="0"/>
                <a:ea typeface="BIZ UDP明朝 Medium" panose="02020500000000000000" pitchFamily="18" charset="-128"/>
              </a:rPr>
              <a:t>INSTC)</a:t>
            </a:r>
            <a:endParaRPr lang="ja-JP" altLang="en-US" sz="2400" b="1" dirty="0">
              <a:latin typeface="Amasis MT Pro Black" panose="02040A04050005020304" pitchFamily="18" charset="0"/>
              <a:ea typeface="BIZ UDP明朝 Medium" panose="02020500000000000000" pitchFamily="18" charset="-128"/>
            </a:endParaRPr>
          </a:p>
        </p:txBody>
      </p:sp>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南北輸送回廊（</a:t>
            </a:r>
            <a:r>
              <a:rPr lang="en-US" altLang="ja-JP" sz="2400" dirty="0">
                <a:latin typeface="BIZ UDPゴシック" panose="020B0400000000000000" pitchFamily="50" charset="-128"/>
                <a:ea typeface="BIZ UDPゴシック" panose="020B0400000000000000" pitchFamily="50" charset="-128"/>
              </a:rPr>
              <a:t>INSTC</a:t>
            </a:r>
            <a:r>
              <a:rPr lang="ja-JP" altLang="en-US" sz="2400" dirty="0">
                <a:latin typeface="BIZ UDPゴシック" panose="020B0400000000000000" pitchFamily="50" charset="-128"/>
                <a:ea typeface="BIZ UDPゴシック" panose="020B0400000000000000" pitchFamily="50" charset="-128"/>
              </a:rPr>
              <a:t>）とロシア＝アフリカ中央回廊</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矢印: 左 4">
            <a:extLst>
              <a:ext uri="{FF2B5EF4-FFF2-40B4-BE49-F238E27FC236}">
                <a16:creationId xmlns:a16="http://schemas.microsoft.com/office/drawing/2014/main" id="{5C754D62-D8F2-475A-B491-7CD1EB5E64F6}"/>
              </a:ext>
            </a:extLst>
          </p:cNvPr>
          <p:cNvSpPr/>
          <p:nvPr/>
        </p:nvSpPr>
        <p:spPr>
          <a:xfrm rot="17749545">
            <a:off x="3453355" y="3786014"/>
            <a:ext cx="2176510" cy="1517301"/>
          </a:xfrm>
          <a:prstGeom prst="leftArrow">
            <a:avLst/>
          </a:prstGeom>
          <a:solidFill>
            <a:srgbClr val="FF0000"/>
          </a:solidFill>
          <a:ln>
            <a:solidFill>
              <a:srgbClr val="FF0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28CB46-F01A-4002-AF50-E0FDF802879C}"/>
              </a:ext>
            </a:extLst>
          </p:cNvPr>
          <p:cNvSpPr txBox="1"/>
          <p:nvPr/>
        </p:nvSpPr>
        <p:spPr>
          <a:xfrm>
            <a:off x="-1" y="3831490"/>
            <a:ext cx="4160479" cy="523220"/>
          </a:xfrm>
          <a:prstGeom prst="rect">
            <a:avLst/>
          </a:prstGeom>
          <a:solidFill>
            <a:schemeClr val="bg1"/>
          </a:solidFill>
        </p:spPr>
        <p:txBody>
          <a:bodyPr wrap="square">
            <a:spAutoFit/>
          </a:bodyPr>
          <a:lstStyle/>
          <a:p>
            <a:pPr algn="ctr"/>
            <a:r>
              <a:rPr lang="ja-JP" altLang="en-US" sz="2800" b="1" dirty="0">
                <a:latin typeface="Amasis MT Pro Black" panose="02040A04050005020304" pitchFamily="18" charset="0"/>
                <a:ea typeface="BIZ UDP明朝 Medium" panose="02020500000000000000" pitchFamily="18" charset="-128"/>
              </a:rPr>
              <a:t>ロシア＝アフリカ中央回廊</a:t>
            </a:r>
          </a:p>
        </p:txBody>
      </p:sp>
      <p:sp>
        <p:nvSpPr>
          <p:cNvPr id="6" name="矢印: 左右 5">
            <a:extLst>
              <a:ext uri="{FF2B5EF4-FFF2-40B4-BE49-F238E27FC236}">
                <a16:creationId xmlns:a16="http://schemas.microsoft.com/office/drawing/2014/main" id="{A66B41F2-1C7B-48C9-964D-AF8ED38BA5BB}"/>
              </a:ext>
            </a:extLst>
          </p:cNvPr>
          <p:cNvSpPr/>
          <p:nvPr/>
        </p:nvSpPr>
        <p:spPr>
          <a:xfrm rot="20727255">
            <a:off x="6240655" y="3782239"/>
            <a:ext cx="914798" cy="4024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22E926E8-585D-4749-ACD8-3DBB358FF4CD}"/>
              </a:ext>
            </a:extLst>
          </p:cNvPr>
          <p:cNvSpPr/>
          <p:nvPr/>
        </p:nvSpPr>
        <p:spPr>
          <a:xfrm>
            <a:off x="7191336" y="723079"/>
            <a:ext cx="4616809" cy="6673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BIZ UDPゴシック" panose="020B0400000000000000" pitchFamily="50" charset="-128"/>
                <a:ea typeface="BIZ UDPゴシック" panose="020B0400000000000000" pitchFamily="50" charset="-128"/>
              </a:rPr>
              <a:t>2023</a:t>
            </a:r>
            <a:r>
              <a:rPr kumimoji="1" lang="ja-JP" altLang="en-US" dirty="0">
                <a:solidFill>
                  <a:schemeClr val="tx1"/>
                </a:solidFill>
                <a:latin typeface="BIZ UDPゴシック" panose="020B0400000000000000" pitchFamily="50" charset="-128"/>
                <a:ea typeface="BIZ UDPゴシック" panose="020B0400000000000000" pitchFamily="50" charset="-128"/>
              </a:rPr>
              <a:t>年</a:t>
            </a:r>
            <a:r>
              <a:rPr kumimoji="1" lang="en-US" altLang="ja-JP" dirty="0">
                <a:solidFill>
                  <a:schemeClr val="tx1"/>
                </a:solidFill>
                <a:latin typeface="BIZ UDPゴシック" panose="020B0400000000000000" pitchFamily="50" charset="-128"/>
                <a:ea typeface="BIZ UDPゴシック" panose="020B0400000000000000" pitchFamily="50" charset="-128"/>
              </a:rPr>
              <a:t>4</a:t>
            </a:r>
            <a:r>
              <a:rPr kumimoji="1" lang="ja-JP" altLang="en-US" dirty="0">
                <a:solidFill>
                  <a:schemeClr val="tx1"/>
                </a:solidFill>
                <a:latin typeface="BIZ UDPゴシック" panose="020B0400000000000000" pitchFamily="50" charset="-128"/>
                <a:ea typeface="BIZ UDPゴシック" panose="020B0400000000000000" pitchFamily="50" charset="-128"/>
              </a:rPr>
              <a:t>月開催の</a:t>
            </a:r>
            <a:r>
              <a:rPr kumimoji="1" lang="en-US" altLang="ja-JP" dirty="0">
                <a:solidFill>
                  <a:schemeClr val="tx1"/>
                </a:solidFill>
                <a:latin typeface="BIZ UDPゴシック" panose="020B0400000000000000" pitchFamily="50" charset="-128"/>
                <a:ea typeface="BIZ UDPゴシック" panose="020B0400000000000000" pitchFamily="50" charset="-128"/>
              </a:rPr>
              <a:t>Work-X</a:t>
            </a:r>
            <a:r>
              <a:rPr kumimoji="1" lang="ja-JP" altLang="en-US" dirty="0">
                <a:solidFill>
                  <a:schemeClr val="tx1"/>
                </a:solidFill>
                <a:latin typeface="BIZ UDPゴシック" panose="020B0400000000000000" pitchFamily="50" charset="-128"/>
                <a:ea typeface="BIZ UDPゴシック" panose="020B0400000000000000" pitchFamily="50" charset="-128"/>
              </a:rPr>
              <a:t>戦略研勉強会「ユーラシア地経学」から転載</a:t>
            </a:r>
          </a:p>
        </p:txBody>
      </p:sp>
    </p:spTree>
    <p:extLst>
      <p:ext uri="{BB962C8B-B14F-4D97-AF65-F5344CB8AC3E}">
        <p14:creationId xmlns:p14="http://schemas.microsoft.com/office/powerpoint/2010/main" val="690027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faフラン に対する画像結果">
            <a:extLst>
              <a:ext uri="{FF2B5EF4-FFF2-40B4-BE49-F238E27FC236}">
                <a16:creationId xmlns:a16="http://schemas.microsoft.com/office/drawing/2014/main" id="{1FADBC90-BF12-430D-869C-8654C0E48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2918" y="4767611"/>
            <a:ext cx="1488132" cy="146373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アフリカにおける通貨発行権＠</a:t>
            </a:r>
            <a:r>
              <a:rPr lang="en-US" altLang="ja-JP" sz="2400" dirty="0">
                <a:latin typeface="BIZ UDPゴシック" panose="020B0400000000000000" pitchFamily="50" charset="-128"/>
                <a:ea typeface="BIZ UDPゴシック" panose="020B0400000000000000" pitchFamily="50" charset="-128"/>
              </a:rPr>
              <a:t>CFA</a:t>
            </a:r>
            <a:r>
              <a:rPr lang="ja-JP" altLang="en-US" sz="2400" dirty="0">
                <a:latin typeface="BIZ UDPゴシック" panose="020B0400000000000000" pitchFamily="50" charset="-128"/>
                <a:ea typeface="BIZ UDPゴシック" panose="020B0400000000000000" pitchFamily="50" charset="-128"/>
              </a:rPr>
              <a:t>フラン</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BDDEC32C-F208-4E34-9A69-CE6F4A2656CA}"/>
              </a:ext>
            </a:extLst>
          </p:cNvPr>
          <p:cNvSpPr txBox="1"/>
          <p:nvPr/>
        </p:nvSpPr>
        <p:spPr>
          <a:xfrm>
            <a:off x="4211218" y="550279"/>
            <a:ext cx="5255172"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欧米の新植民地を打破する！</a:t>
            </a:r>
          </a:p>
        </p:txBody>
      </p:sp>
      <p:pic>
        <p:nvPicPr>
          <p:cNvPr id="9" name="図 8">
            <a:extLst>
              <a:ext uri="{FF2B5EF4-FFF2-40B4-BE49-F238E27FC236}">
                <a16:creationId xmlns:a16="http://schemas.microsoft.com/office/drawing/2014/main" id="{31D4F58C-BCD1-431F-A4DE-79D6005F43AB}"/>
              </a:ext>
            </a:extLst>
          </p:cNvPr>
          <p:cNvPicPr>
            <a:picLocks noChangeAspect="1"/>
          </p:cNvPicPr>
          <p:nvPr/>
        </p:nvPicPr>
        <p:blipFill>
          <a:blip r:embed="rId3"/>
          <a:stretch>
            <a:fillRect/>
          </a:stretch>
        </p:blipFill>
        <p:spPr>
          <a:xfrm>
            <a:off x="7956330" y="542190"/>
            <a:ext cx="4183117" cy="4162202"/>
          </a:xfrm>
          <a:prstGeom prst="rect">
            <a:avLst/>
          </a:prstGeom>
        </p:spPr>
      </p:pic>
      <p:pic>
        <p:nvPicPr>
          <p:cNvPr id="2050" name="Picture 2" descr="【アフリカウオッチ】ロシア、アフリカで勢力拡大 軍事協力えさに着々と浸透（1/2ページ） - 産経ニュース">
            <a:extLst>
              <a:ext uri="{FF2B5EF4-FFF2-40B4-BE49-F238E27FC236}">
                <a16:creationId xmlns:a16="http://schemas.microsoft.com/office/drawing/2014/main" id="{D66D922C-0840-4064-A645-2EE1B8F07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1" y="844748"/>
            <a:ext cx="4717633" cy="58345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メローニ 　CFAフラン　 に対する画像結果">
            <a:extLst>
              <a:ext uri="{FF2B5EF4-FFF2-40B4-BE49-F238E27FC236}">
                <a16:creationId xmlns:a16="http://schemas.microsoft.com/office/drawing/2014/main" id="{2E33D013-9B45-4A89-80F0-11EFC8F664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7746" y="4158400"/>
            <a:ext cx="3949107" cy="22213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イブラヒム・トラオレ　ブルキナファソ に対する画像結果">
            <a:extLst>
              <a:ext uri="{FF2B5EF4-FFF2-40B4-BE49-F238E27FC236}">
                <a16:creationId xmlns:a16="http://schemas.microsoft.com/office/drawing/2014/main" id="{0F387697-F647-4E34-B03C-FD442278E4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872" y="1042333"/>
            <a:ext cx="2847938" cy="234536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1FE316D4-8631-41F7-99A4-0787EC30DD16}"/>
              </a:ext>
            </a:extLst>
          </p:cNvPr>
          <p:cNvSpPr txBox="1"/>
          <p:nvPr/>
        </p:nvSpPr>
        <p:spPr>
          <a:xfrm>
            <a:off x="5232810" y="3366142"/>
            <a:ext cx="2730062"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ブルキナファソ暫定大統領</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イブラヒム・トラオレ</a:t>
            </a:r>
          </a:p>
        </p:txBody>
      </p:sp>
      <p:sp>
        <p:nvSpPr>
          <p:cNvPr id="12" name="テキスト ボックス 11">
            <a:extLst>
              <a:ext uri="{FF2B5EF4-FFF2-40B4-BE49-F238E27FC236}">
                <a16:creationId xmlns:a16="http://schemas.microsoft.com/office/drawing/2014/main" id="{F2E7694B-3BA2-43DC-9ED6-817773E3FF8C}"/>
              </a:ext>
            </a:extLst>
          </p:cNvPr>
          <p:cNvSpPr txBox="1"/>
          <p:nvPr/>
        </p:nvSpPr>
        <p:spPr>
          <a:xfrm>
            <a:off x="5047746" y="6369823"/>
            <a:ext cx="6051178" cy="523220"/>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イタリアのメローニ首相は、フランスの植民地主義を非難。</a:t>
            </a:r>
            <a:r>
              <a:rPr lang="ja-JP" altLang="en-US" sz="1400" dirty="0">
                <a:latin typeface="BIZ UDPゴシック" panose="020B0400000000000000" pitchFamily="50" charset="-128"/>
                <a:ea typeface="BIZ UDPゴシック" panose="020B0400000000000000" pitchFamily="50" charset="-128"/>
              </a:rPr>
              <a:t>通貨発行権で、</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年間</a:t>
            </a:r>
            <a:r>
              <a:rPr lang="en-US" altLang="ja-JP" sz="1400" dirty="0">
                <a:latin typeface="BIZ UDPゴシック" panose="020B0400000000000000" pitchFamily="50" charset="-128"/>
                <a:ea typeface="BIZ UDPゴシック" panose="020B0400000000000000" pitchFamily="50" charset="-128"/>
              </a:rPr>
              <a:t>70</a:t>
            </a:r>
            <a:r>
              <a:rPr lang="ja-JP" altLang="en-US" sz="1400" dirty="0">
                <a:latin typeface="BIZ UDPゴシック" panose="020B0400000000000000" pitchFamily="50" charset="-128"/>
                <a:ea typeface="BIZ UDPゴシック" panose="020B0400000000000000" pitchFamily="50" charset="-128"/>
              </a:rPr>
              <a:t>兆円を収奪と非難。</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C88531E6-E38D-408C-8B6F-E10049D71EC4}"/>
              </a:ext>
            </a:extLst>
          </p:cNvPr>
          <p:cNvSpPr txBox="1"/>
          <p:nvPr/>
        </p:nvSpPr>
        <p:spPr>
          <a:xfrm rot="2488055">
            <a:off x="7920160" y="3294855"/>
            <a:ext cx="2141481"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フランスの旧植民地</a:t>
            </a:r>
            <a:endParaRPr lang="en-US" altLang="ja-JP" sz="1600" dirty="0">
              <a:latin typeface="BIZ UDPゴシック" panose="020B0400000000000000" pitchFamily="50" charset="-128"/>
              <a:ea typeface="BIZ UDPゴシック" panose="020B0400000000000000" pitchFamily="50" charset="-128"/>
            </a:endParaRPr>
          </a:p>
          <a:p>
            <a:pPr algn="ctr"/>
            <a:r>
              <a:rPr lang="en-US" altLang="ja-JP" sz="1600" dirty="0">
                <a:latin typeface="BIZ UDPゴシック" panose="020B0400000000000000" pitchFamily="50" charset="-128"/>
                <a:ea typeface="BIZ UDPゴシック" panose="020B0400000000000000" pitchFamily="50" charset="-128"/>
              </a:rPr>
              <a:t>CFA</a:t>
            </a:r>
            <a:r>
              <a:rPr lang="ja-JP" altLang="en-US" sz="1600" dirty="0">
                <a:latin typeface="BIZ UDPゴシック" panose="020B0400000000000000" pitchFamily="50" charset="-128"/>
                <a:ea typeface="BIZ UDPゴシック" panose="020B0400000000000000" pitchFamily="50" charset="-128"/>
              </a:rPr>
              <a:t>フラン圏</a:t>
            </a:r>
          </a:p>
        </p:txBody>
      </p:sp>
    </p:spTree>
    <p:extLst>
      <p:ext uri="{BB962C8B-B14F-4D97-AF65-F5344CB8AC3E}">
        <p14:creationId xmlns:p14="http://schemas.microsoft.com/office/powerpoint/2010/main" val="1278720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1755307180"/>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ウクライナ地上戦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～電子戦、ドローン戦、塹壕戦～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核酸ナノテクノロジー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～核酸センサー、核酸デバイス～</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pic>
        <p:nvPicPr>
          <p:cNvPr id="3" name="図 12">
            <a:extLst>
              <a:ext uri="{FF2B5EF4-FFF2-40B4-BE49-F238E27FC236}">
                <a16:creationId xmlns:a16="http://schemas.microsoft.com/office/drawing/2014/main" id="{373E75CB-80DC-456E-9E1D-E00340E7D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287954">
            <a:off x="9825497" y="2522935"/>
            <a:ext cx="1440151" cy="144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ロシア＝ウクライナ</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前史</a:t>
            </a:r>
          </a:p>
        </p:txBody>
      </p:sp>
    </p:spTree>
    <p:extLst>
      <p:ext uri="{BB962C8B-B14F-4D97-AF65-F5344CB8AC3E}">
        <p14:creationId xmlns:p14="http://schemas.microsoft.com/office/powerpoint/2010/main" val="245634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graphicFrame>
        <p:nvGraphicFramePr>
          <p:cNvPr id="2" name="表 3">
            <a:extLst>
              <a:ext uri="{FF2B5EF4-FFF2-40B4-BE49-F238E27FC236}">
                <a16:creationId xmlns:a16="http://schemas.microsoft.com/office/drawing/2014/main" id="{53303950-A362-4771-96CC-04612C78D897}"/>
              </a:ext>
            </a:extLst>
          </p:cNvPr>
          <p:cNvGraphicFramePr>
            <a:graphicFrameLocks noGrp="1"/>
          </p:cNvGraphicFramePr>
          <p:nvPr>
            <p:extLst>
              <p:ext uri="{D42A27DB-BD31-4B8C-83A1-F6EECF244321}">
                <p14:modId xmlns:p14="http://schemas.microsoft.com/office/powerpoint/2010/main" val="1378758782"/>
              </p:ext>
            </p:extLst>
          </p:nvPr>
        </p:nvGraphicFramePr>
        <p:xfrm>
          <a:off x="2032000" y="2363739"/>
          <a:ext cx="8128000" cy="148336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4209014438"/>
                    </a:ext>
                  </a:extLst>
                </a:gridCol>
                <a:gridCol w="2032000">
                  <a:extLst>
                    <a:ext uri="{9D8B030D-6E8A-4147-A177-3AD203B41FA5}">
                      <a16:colId xmlns:a16="http://schemas.microsoft.com/office/drawing/2014/main" val="2265001662"/>
                    </a:ext>
                  </a:extLst>
                </a:gridCol>
                <a:gridCol w="2032000">
                  <a:extLst>
                    <a:ext uri="{9D8B030D-6E8A-4147-A177-3AD203B41FA5}">
                      <a16:colId xmlns:a16="http://schemas.microsoft.com/office/drawing/2014/main" val="860030464"/>
                    </a:ext>
                  </a:extLst>
                </a:gridCol>
                <a:gridCol w="2032000">
                  <a:extLst>
                    <a:ext uri="{9D8B030D-6E8A-4147-A177-3AD203B41FA5}">
                      <a16:colId xmlns:a16="http://schemas.microsoft.com/office/drawing/2014/main" val="3347082081"/>
                    </a:ext>
                  </a:extLst>
                </a:gridCol>
              </a:tblGrid>
              <a:tr h="370840">
                <a:tc>
                  <a:txBody>
                    <a:bodyPr/>
                    <a:lstStyle/>
                    <a:p>
                      <a:pPr algn="ctr"/>
                      <a:r>
                        <a:rPr kumimoji="1" lang="ja-JP" altLang="en-US" b="0"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国防費（名目）</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対</a:t>
                      </a:r>
                      <a:r>
                        <a:rPr kumimoji="1" lang="en-US" altLang="ja-JP" b="0" dirty="0">
                          <a:latin typeface="BIZ UDPゴシック" panose="020B0400000000000000" pitchFamily="50" charset="-128"/>
                          <a:ea typeface="BIZ UDPゴシック" panose="020B0400000000000000" pitchFamily="50" charset="-128"/>
                        </a:rPr>
                        <a:t>GDP</a:t>
                      </a:r>
                      <a:r>
                        <a:rPr kumimoji="1" lang="ja-JP" altLang="en-US" b="0" dirty="0">
                          <a:latin typeface="BIZ UDPゴシック" panose="020B0400000000000000" pitchFamily="50" charset="-128"/>
                          <a:ea typeface="BIZ UDPゴシック" panose="020B0400000000000000" pitchFamily="50" charset="-128"/>
                        </a:rPr>
                        <a:t>比</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対連邦予算比</a:t>
                      </a:r>
                    </a:p>
                  </a:txBody>
                  <a:tcPr/>
                </a:tc>
                <a:extLst>
                  <a:ext uri="{0D108BD9-81ED-4DB2-BD59-A6C34878D82A}">
                    <a16:rowId xmlns:a16="http://schemas.microsoft.com/office/drawing/2014/main" val="853598092"/>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2023</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4.9</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3.3</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17.1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3550524695"/>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2024</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4.6</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2.9</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16.1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2001760689"/>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2025</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4.2</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2.5</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15.1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2164170365"/>
                  </a:ext>
                </a:extLst>
              </a:tr>
            </a:tbl>
          </a:graphicData>
        </a:graphic>
      </p:graphicFrame>
      <p:graphicFrame>
        <p:nvGraphicFramePr>
          <p:cNvPr id="4" name="表 5">
            <a:extLst>
              <a:ext uri="{FF2B5EF4-FFF2-40B4-BE49-F238E27FC236}">
                <a16:creationId xmlns:a16="http://schemas.microsoft.com/office/drawing/2014/main" id="{A8978DD7-D27D-48FC-8A80-A0C2433C3200}"/>
              </a:ext>
            </a:extLst>
          </p:cNvPr>
          <p:cNvGraphicFramePr>
            <a:graphicFrameLocks noGrp="1"/>
          </p:cNvGraphicFramePr>
          <p:nvPr>
            <p:extLst>
              <p:ext uri="{D42A27DB-BD31-4B8C-83A1-F6EECF244321}">
                <p14:modId xmlns:p14="http://schemas.microsoft.com/office/powerpoint/2010/main" val="1392146043"/>
              </p:ext>
            </p:extLst>
          </p:nvPr>
        </p:nvGraphicFramePr>
        <p:xfrm>
          <a:off x="2032000" y="1997979"/>
          <a:ext cx="8128000" cy="3657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5746859"/>
                    </a:ext>
                  </a:extLst>
                </a:gridCol>
              </a:tblGrid>
              <a:tr h="0">
                <a:tc>
                  <a:txBody>
                    <a:bodyPr/>
                    <a:lstStyle/>
                    <a:p>
                      <a:pPr algn="ctr"/>
                      <a:r>
                        <a:rPr kumimoji="1" lang="ja-JP" altLang="en-US" b="0" dirty="0">
                          <a:latin typeface="BIZ UDPゴシック" panose="020B0400000000000000" pitchFamily="50" charset="-128"/>
                          <a:ea typeface="BIZ UDPゴシック" panose="020B0400000000000000" pitchFamily="50" charset="-128"/>
                        </a:rPr>
                        <a:t>ロシア国防費（計画）</a:t>
                      </a:r>
                      <a:r>
                        <a:rPr kumimoji="1" lang="en-US" altLang="ja-JP" b="0" dirty="0">
                          <a:latin typeface="BIZ UDPゴシック" panose="020B0400000000000000" pitchFamily="50" charset="-128"/>
                          <a:ea typeface="BIZ UDPゴシック" panose="020B0400000000000000" pitchFamily="50" charset="-128"/>
                        </a:rPr>
                        <a:t>2023</a:t>
                      </a:r>
                      <a:r>
                        <a:rPr kumimoji="1" lang="ja-JP" altLang="en-US" b="0" dirty="0">
                          <a:latin typeface="BIZ UDPゴシック" panose="020B0400000000000000" pitchFamily="50" charset="-128"/>
                          <a:ea typeface="BIZ UDPゴシック" panose="020B0400000000000000" pitchFamily="50" charset="-128"/>
                        </a:rPr>
                        <a:t>年～</a:t>
                      </a:r>
                      <a:r>
                        <a:rPr kumimoji="1" lang="en-US" altLang="ja-JP" b="0" dirty="0">
                          <a:latin typeface="BIZ UDPゴシック" panose="020B0400000000000000" pitchFamily="50" charset="-128"/>
                          <a:ea typeface="BIZ UDPゴシック" panose="020B0400000000000000" pitchFamily="50" charset="-128"/>
                        </a:rPr>
                        <a:t>2025</a:t>
                      </a:r>
                      <a:r>
                        <a:rPr kumimoji="1" lang="ja-JP" altLang="en-US" b="0" dirty="0">
                          <a:latin typeface="BIZ UDPゴシック" panose="020B0400000000000000" pitchFamily="50" charset="-128"/>
                          <a:ea typeface="BIZ UDPゴシック" panose="020B0400000000000000" pitchFamily="50" charset="-128"/>
                        </a:rPr>
                        <a:t>年</a:t>
                      </a:r>
                    </a:p>
                  </a:txBody>
                  <a:tcPr/>
                </a:tc>
                <a:extLst>
                  <a:ext uri="{0D108BD9-81ED-4DB2-BD59-A6C34878D82A}">
                    <a16:rowId xmlns:a16="http://schemas.microsoft.com/office/drawing/2014/main" val="3787607663"/>
                  </a:ext>
                </a:extLst>
              </a:tr>
            </a:tbl>
          </a:graphicData>
        </a:graphic>
      </p:graphicFrame>
      <p:sp>
        <p:nvSpPr>
          <p:cNvPr id="17" name="テキスト ボックス 16">
            <a:extLst>
              <a:ext uri="{FF2B5EF4-FFF2-40B4-BE49-F238E27FC236}">
                <a16:creationId xmlns:a16="http://schemas.microsoft.com/office/drawing/2014/main" id="{FB206505-6412-42FB-93E8-6F0D8D676558}"/>
              </a:ext>
            </a:extLst>
          </p:cNvPr>
          <p:cNvSpPr txBox="1"/>
          <p:nvPr/>
        </p:nvSpPr>
        <p:spPr>
          <a:xfrm>
            <a:off x="3842327" y="3783104"/>
            <a:ext cx="4507345" cy="246221"/>
          </a:xfrm>
          <a:prstGeom prst="rect">
            <a:avLst/>
          </a:prstGeom>
          <a:noFill/>
        </p:spPr>
        <p:txBody>
          <a:bodyPr wrap="square">
            <a:spAutoFit/>
          </a:bodyPr>
          <a:lstStyle/>
          <a:p>
            <a:pPr algn="ctr"/>
            <a:r>
              <a:rPr lang="en-US" altLang="ja-JP" sz="1000" dirty="0">
                <a:latin typeface="BIZ UDPゴシック" panose="020B0400000000000000" pitchFamily="50" charset="-128"/>
                <a:ea typeface="BIZ UDPゴシック" panose="020B0400000000000000" pitchFamily="50" charset="-128"/>
              </a:rPr>
              <a:t>https://bankstoday.net/last-articles/byudzhet-rossii-2023</a:t>
            </a:r>
            <a:endParaRPr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0155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A900BBF-F820-FC2A-246B-0ACA9874577E}"/>
              </a:ext>
            </a:extLst>
          </p:cNvPr>
          <p:cNvPicPr>
            <a:picLocks noChangeAspect="1"/>
          </p:cNvPicPr>
          <p:nvPr/>
        </p:nvPicPr>
        <p:blipFill>
          <a:blip r:embed="rId2"/>
          <a:stretch>
            <a:fillRect/>
          </a:stretch>
        </p:blipFill>
        <p:spPr>
          <a:xfrm>
            <a:off x="1412965" y="0"/>
            <a:ext cx="9023807" cy="660739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２０２２年</a:t>
            </a:r>
            <a:r>
              <a:rPr kumimoji="1" lang="en-US" altLang="ja-JP" sz="2400" b="1" dirty="0">
                <a:latin typeface="BIZ UDPゴシック" panose="020B0400000000000000" pitchFamily="50" charset="-128"/>
                <a:ea typeface="BIZ UDPゴシック" panose="020B0400000000000000" pitchFamily="50" charset="-128"/>
              </a:rPr>
              <a:t>9</a:t>
            </a:r>
            <a:r>
              <a:rPr kumimoji="1" lang="ja-JP" altLang="en-US" sz="2400" b="1" dirty="0">
                <a:latin typeface="BIZ UDPゴシック" panose="020B0400000000000000" pitchFamily="50" charset="-128"/>
                <a:ea typeface="BIZ UDPゴシック" panose="020B0400000000000000" pitchFamily="50" charset="-128"/>
              </a:rPr>
              <a:t>月</a:t>
            </a:r>
            <a:r>
              <a:rPr kumimoji="1" lang="en-US" altLang="ja-JP" sz="2400" b="1" dirty="0">
                <a:latin typeface="BIZ UDPゴシック" panose="020B0400000000000000" pitchFamily="50" charset="-128"/>
                <a:ea typeface="BIZ UDPゴシック" panose="020B0400000000000000" pitchFamily="50" charset="-128"/>
              </a:rPr>
              <a:t>4</a:t>
            </a:r>
            <a:r>
              <a:rPr lang="ja-JP" altLang="en-US" sz="2400" b="1" dirty="0">
                <a:latin typeface="BIZ UDPゴシック" panose="020B0400000000000000" pitchFamily="50" charset="-128"/>
                <a:ea typeface="BIZ UDPゴシック" panose="020B0400000000000000" pitchFamily="50" charset="-128"/>
              </a:rPr>
              <a:t>日</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2FF12239-1918-A12B-3977-F805663B2CBA}"/>
              </a:ext>
            </a:extLst>
          </p:cNvPr>
          <p:cNvSpPr txBox="1"/>
          <p:nvPr/>
        </p:nvSpPr>
        <p:spPr>
          <a:xfrm>
            <a:off x="72896" y="1283348"/>
            <a:ext cx="1340069" cy="4662815"/>
          </a:xfrm>
          <a:prstGeom prst="rect">
            <a:avLst/>
          </a:prstGeom>
          <a:noFill/>
        </p:spPr>
        <p:txBody>
          <a:bodyPr wrap="square">
            <a:spAutoFit/>
          </a:bodyPr>
          <a:lstStyle/>
          <a:p>
            <a:r>
              <a:rPr lang="en-US" altLang="ja-JP" sz="900" dirty="0">
                <a:latin typeface="Amasis MT Pro Black" panose="02040A04050005020304" pitchFamily="18" charset="0"/>
              </a:rPr>
              <a:t>https://www.washingtonpost.com/opinions/interactive/2023/ukraine-war-maps-progress-aid/?pwapi_token=eyJ0eXAiOiJKV1QiLCJhbGciOiJIUzI1NiJ9.eyJyZWFzb24iOiJnaWZ0IiwibmJmIjoxNjkwNzc2MDAwLCJpc3MiOiJzdWJzY3JpcHRpb25zIiwiZXhwIjoxNjkyMTU4Mzk5LCJpYXQiOjE2OTA3NzYwMDAsImp0aSI6ImI2NmNkMjY1LWYxYzgtNDVjZi1hNmNhLTdiM2I0ZGM4ZTlhNSIsInVybCI6Imh0dHBzOi8vd3d3Lndhc2hpbmd0b25wb3N0LmNvbS9vcGluaW9ucy9pbnRlcmFjdGl2ZS8yMDIzL3VrcmFpbmUtd2FyLW1hcHMtcHJvZ3Jlc3MtYWlkLyJ9.Pv0_jI-9X-3uLXCqQEH1bHX9CJTiLPlNW3uI3l-nAy4&amp;itid=gfta</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2873083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DA49771-C6FD-91AA-3FCA-3A789B2A1CBD}"/>
              </a:ext>
            </a:extLst>
          </p:cNvPr>
          <p:cNvPicPr>
            <a:picLocks noChangeAspect="1"/>
          </p:cNvPicPr>
          <p:nvPr/>
        </p:nvPicPr>
        <p:blipFill>
          <a:blip r:embed="rId2"/>
          <a:stretch>
            <a:fillRect/>
          </a:stretch>
        </p:blipFill>
        <p:spPr>
          <a:xfrm>
            <a:off x="1513489" y="257220"/>
            <a:ext cx="9285889" cy="6427217"/>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２０２２年１２月８</a:t>
            </a:r>
            <a:r>
              <a:rPr lang="ja-JP" altLang="en-US" sz="2400" b="1" dirty="0">
                <a:latin typeface="BIZ UDPゴシック" panose="020B0400000000000000" pitchFamily="50" charset="-128"/>
                <a:ea typeface="BIZ UDPゴシック" panose="020B0400000000000000" pitchFamily="50" charset="-128"/>
              </a:rPr>
              <a:t>日</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582349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59648</TotalTime>
  <Words>2241</Words>
  <Application>Microsoft Office PowerPoint</Application>
  <PresentationFormat>ワイド画面</PresentationFormat>
  <Paragraphs>196</Paragraphs>
  <Slides>46</Slides>
  <Notes>2</Notes>
  <HiddenSlides>0</HiddenSlides>
  <MMClips>0</MMClips>
  <ScaleCrop>false</ScaleCrop>
  <HeadingPairs>
    <vt:vector size="6" baseType="variant">
      <vt:variant>
        <vt:lpstr>使用されているフォント</vt:lpstr>
      </vt:variant>
      <vt:variant>
        <vt:i4>21</vt:i4>
      </vt:variant>
      <vt:variant>
        <vt:lpstr>テーマ</vt:lpstr>
      </vt:variant>
      <vt:variant>
        <vt:i4>1</vt:i4>
      </vt:variant>
      <vt:variant>
        <vt:lpstr>スライド タイトル</vt:lpstr>
      </vt:variant>
      <vt:variant>
        <vt:i4>46</vt:i4>
      </vt:variant>
    </vt:vector>
  </HeadingPairs>
  <TitlesOfParts>
    <vt:vector size="68" baseType="lpstr">
      <vt:lpstr>72 Black</vt:lpstr>
      <vt:lpstr>abcsans</vt:lpstr>
      <vt:lpstr>-apple-system</vt:lpstr>
      <vt:lpstr>BIZ UDPゴシック</vt:lpstr>
      <vt:lpstr>BIZ UDP明朝 Medium</vt:lpstr>
      <vt:lpstr>BIZ UDゴシック</vt:lpstr>
      <vt:lpstr>Meiryo UI</vt:lpstr>
      <vt:lpstr>Microsoft YaHei</vt:lpstr>
      <vt:lpstr>MiloTE</vt:lpstr>
      <vt:lpstr>TwitterChirp</vt:lpstr>
      <vt:lpstr>UD デジタル 教科書体 NK-B</vt:lpstr>
      <vt:lpstr>UD デジタル 教科書体 N-R</vt:lpstr>
      <vt:lpstr>var(--typography-font-family,var(--dls-font-stack-sans))</vt:lpstr>
      <vt:lpstr>Meiryo</vt:lpstr>
      <vt:lpstr>游ゴシック</vt:lpstr>
      <vt:lpstr>游ゴシック Light</vt:lpstr>
      <vt:lpstr>Amasis MT Pro Black</vt:lpstr>
      <vt:lpstr>Arial</vt:lpstr>
      <vt:lpstr>Berlin Sans FB Demi</vt:lpstr>
      <vt:lpstr>Montserrat</vt:lpstr>
      <vt:lpstr>Roboto</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阿部 裕</cp:lastModifiedBy>
  <cp:revision>253</cp:revision>
  <cp:lastPrinted>2023-07-25T02:16:56Z</cp:lastPrinted>
  <dcterms:created xsi:type="dcterms:W3CDTF">2023-03-29T00:02:56Z</dcterms:created>
  <dcterms:modified xsi:type="dcterms:W3CDTF">2023-09-13T23:30:03Z</dcterms:modified>
</cp:coreProperties>
</file>